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Poppins Semi-Bold" charset="1" panose="00000700000000000000"/>
      <p:regular r:id="rId37"/>
    </p:embeddedFont>
    <p:embeddedFont>
      <p:font typeface="Poppins" charset="1" panose="00000500000000000000"/>
      <p:regular r:id="rId38"/>
    </p:embeddedFont>
    <p:embeddedFont>
      <p:font typeface="Poppins Bold" charset="1" panose="00000800000000000000"/>
      <p:regular r:id="rId39"/>
    </p:embeddedFont>
    <p:embeddedFont>
      <p:font typeface="DM Sans Bold" charset="1" panose="00000000000000000000"/>
      <p:regular r:id="rId40"/>
    </p:embeddedFont>
    <p:embeddedFont>
      <p:font typeface="DM San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39.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notesSlide" Target="notesSlides/notesSlide4.xml"/><Relationship Id="rId50" Type="http://schemas.openxmlformats.org/officeDocument/2006/relationships/customXml" Target="../customXml/item1.xml"/><Relationship Id="rId7" Type="http://schemas.openxmlformats.org/officeDocument/2006/relationships/slide" Target="slides/slide2.xml"/><Relationship Id="rId16" Type="http://schemas.openxmlformats.org/officeDocument/2006/relationships/slide" Target="slides/slide11.xml"/><Relationship Id="rId2" Type="http://schemas.openxmlformats.org/officeDocument/2006/relationships/presProps" Target="presProps.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7.fntdata"/><Relationship Id="rId40" Type="http://schemas.openxmlformats.org/officeDocument/2006/relationships/font" Target="fonts/font40.fntdata"/><Relationship Id="rId45" Type="http://schemas.openxmlformats.org/officeDocument/2006/relationships/notesSlide" Target="notesSlides/notesSlide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Slide" Target="notesSlides/notesSlide6.xml"/><Relationship Id="rId5"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Slide" Target="notesSlides/notesSlide1.xml"/><Relationship Id="rId52" Type="http://schemas.openxmlformats.org/officeDocument/2006/relationships/customXml" Target="../customXml/item3.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 Type="http://schemas.openxmlformats.org/officeDocument/2006/relationships/theme" Target="theme/theme1.xml"/><Relationship Id="rId43" Type="http://schemas.openxmlformats.org/officeDocument/2006/relationships/theme" Target="theme/theme2.xml"/><Relationship Id="rId48" Type="http://schemas.openxmlformats.org/officeDocument/2006/relationships/notesSlide" Target="notesSlides/notesSlide5.xml"/><Relationship Id="rId9" Type="http://schemas.openxmlformats.org/officeDocument/2006/relationships/slide" Target="slides/slide4.xml"/><Relationship Id="rId8" Type="http://schemas.openxmlformats.org/officeDocument/2006/relationships/slide" Target="slides/slide3.xml"/><Relationship Id="rId51" Type="http://schemas.openxmlformats.org/officeDocument/2006/relationships/customXml" Target="../customXml/item2.xml"/><Relationship Id="rId3"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8.fntdata"/><Relationship Id="rId46" Type="http://schemas.openxmlformats.org/officeDocument/2006/relationships/notesSlide" Target="notesSlides/notesSlide3.xml"/><Relationship Id="rId20" Type="http://schemas.openxmlformats.org/officeDocument/2006/relationships/slide" Target="slides/slide15.xml"/><Relationship Id="rId41" Type="http://schemas.openxmlformats.org/officeDocument/2006/relationships/font" Target="fonts/font41.fntdata"/><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My work in this research focuses on developing a Data access and management framework for the wireless sensor network (WSN) in disconnected zones, including data ferrying and data visualization using mobile UAVs.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traditional methods for UAV routing were static , leading delays in critical data</a:t>
            </a:r>
          </a:p>
          <a:p>
            <a:r>
              <a:rPr lang="en-US"/>
              <a:t/>
            </a:r>
          </a:p>
          <a:p>
            <a:r>
              <a:rPr lang="en-US"/>
              <a:t>for identifying gps locations for each nodes in the wsn  traditional methods was involed using RSSI of the return signal, which give error prone reading dues to inteferance  and so many other env factors </a:t>
            </a:r>
          </a:p>
          <a:p>
            <a:r>
              <a:rPr lang="en-US"/>
              <a:t/>
            </a:r>
          </a:p>
          <a:p>
            <a:r>
              <a:rPr lang="en-US"/>
              <a:t>most of the WSN deployments done so far lack managment framework assign to the wsn</a:t>
            </a:r>
          </a:p>
          <a:p>
            <a:r>
              <a:rPr lang="en-US"/>
              <a:t/>
            </a:r>
          </a:p>
          <a:p>
            <a:r>
              <a:rPr lang="en-US"/>
              <a:t>solution:</a:t>
            </a:r>
          </a:p>
          <a:p>
            <a:r>
              <a:rPr lang="en-US"/>
              <a:t/>
            </a:r>
          </a:p>
          <a:p>
            <a:r>
              <a:rPr lang="en-US"/>
              <a:t>UAV using BLE 5.1 aoa/aoD for computing GPS locations of each ground node</a:t>
            </a:r>
          </a:p>
          <a:p>
            <a:r>
              <a:rPr lang="en-US"/>
              <a:t/>
            </a:r>
          </a:p>
          <a:p>
            <a:r>
              <a:rPr lang="en-US"/>
              <a:t>implement a mechanism for Dynamic routing in missions </a:t>
            </a:r>
          </a:p>
          <a:p>
            <a:r>
              <a:rPr lang="en-US"/>
              <a:t/>
            </a:r>
          </a:p>
          <a:p>
            <a:r>
              <a:rPr lang="en-US"/>
              <a:t>implemet a mechnism for Monitoring health of WSN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talk aabout</a:t>
            </a:r>
          </a:p>
          <a:p>
            <a:r>
              <a:rPr lang="en-US"/>
              <a:t/>
            </a:r>
          </a:p>
          <a:p>
            <a:r>
              <a:rPr lang="en-US"/>
              <a:t>BLE is implemented for high altitude communication with ground nodes</a:t>
            </a:r>
          </a:p>
          <a:p>
            <a:r>
              <a:rPr lang="en-US"/>
              <a:t/>
            </a:r>
          </a:p>
          <a:p>
            <a:r>
              <a:rPr lang="en-US"/>
              <a:t>ESP-NOW (basically using MQTT) is used for data onboarding and offboarding  from UAV to base station</a:t>
            </a:r>
          </a:p>
          <a:p>
            <a:r>
              <a:rPr lang="en-US"/>
              <a:t/>
            </a:r>
          </a:p>
          <a:p>
            <a:r>
              <a:rPr lang="en-US"/>
              <a:t>BLE aoa and aod feature computing GPS location of each ground with a 3-5m accuracy</a:t>
            </a:r>
          </a:p>
          <a:p>
            <a:r>
              <a:rPr lang="en-US"/>
              <a:t>and design an antenna array for phase difference identification.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Implmentation</a:t>
            </a:r>
          </a:p>
          <a:p>
            <a:r>
              <a:rPr lang="en-US"/>
              <a:t/>
            </a:r>
          </a:p>
          <a:p>
            <a:r>
              <a:rPr lang="en-US"/>
              <a:t>Trangulation technic will be used to identify the nodes GPS locations</a:t>
            </a:r>
          </a:p>
          <a:p>
            <a:r>
              <a:rPr lang="en-US"/>
              <a:t/>
            </a:r>
          </a:p>
          <a:p>
            <a:r>
              <a:rPr lang="en-US"/>
              <a:t>Battery level json dumps from CHs will be used to dynimcally prioritize the routing sequence</a:t>
            </a:r>
          </a:p>
          <a:p>
            <a:r>
              <a:rPr lang="en-US"/>
              <a:t/>
            </a:r>
          </a:p>
          <a:p>
            <a:r>
              <a:rPr lang="en-US"/>
              <a:t>BLE 5.1 coded phy and RSSI features will be use for Health auditing of the WSN.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Real -worl use case</a:t>
            </a:r>
          </a:p>
          <a:p>
            <a:r>
              <a:rPr lang="en-US"/>
              <a:t/>
            </a:r>
          </a:p>
          <a:p>
            <a:r>
              <a:rPr lang="en-US"/>
              <a:t>since our data ferrying system is capable of handling big data , </a:t>
            </a:r>
          </a:p>
          <a:p>
            <a:r>
              <a:rPr lang="en-US"/>
              <a:t>we can implement this for  scientific research , environment climate change and agricluture development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Phase diagram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9.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0.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VAGyg-5pNsQ.mp4" Type="http://schemas.openxmlformats.org/officeDocument/2006/relationships/video"/><Relationship Id="rId4" Target="../media/VAGyg-5pNsQ.mp4" Type="http://schemas.microsoft.com/office/2007/relationships/media"/></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01622" y="-767350"/>
            <a:ext cx="22013892" cy="12354774"/>
          </a:xfrm>
          <a:custGeom>
            <a:avLst/>
            <a:gdLst/>
            <a:ahLst/>
            <a:cxnLst/>
            <a:rect r="r" b="b" t="t" l="l"/>
            <a:pathLst>
              <a:path h="12354774" w="22013892">
                <a:moveTo>
                  <a:pt x="0" y="0"/>
                </a:moveTo>
                <a:lnTo>
                  <a:pt x="22013891" y="0"/>
                </a:lnTo>
                <a:lnTo>
                  <a:pt x="22013891" y="12354775"/>
                </a:lnTo>
                <a:lnTo>
                  <a:pt x="0" y="12354775"/>
                </a:lnTo>
                <a:lnTo>
                  <a:pt x="0" y="0"/>
                </a:lnTo>
                <a:close/>
              </a:path>
            </a:pathLst>
          </a:custGeom>
          <a:blipFill>
            <a:blip r:embed="rId2"/>
            <a:stretch>
              <a:fillRect l="0" t="-9467" r="0" b="-9467"/>
            </a:stretch>
          </a:blipFill>
        </p:spPr>
      </p:sp>
      <p:grpSp>
        <p:nvGrpSpPr>
          <p:cNvPr name="Group 3" id="3"/>
          <p:cNvGrpSpPr/>
          <p:nvPr/>
        </p:nvGrpSpPr>
        <p:grpSpPr>
          <a:xfrm rot="0">
            <a:off x="-1852933" y="-712357"/>
            <a:ext cx="22453902" cy="11711713"/>
            <a:chOff x="0" y="0"/>
            <a:chExt cx="5913785" cy="3084566"/>
          </a:xfrm>
        </p:grpSpPr>
        <p:sp>
          <p:nvSpPr>
            <p:cNvPr name="Freeform 4" id="4"/>
            <p:cNvSpPr/>
            <p:nvPr/>
          </p:nvSpPr>
          <p:spPr>
            <a:xfrm flipH="false" flipV="false" rot="0">
              <a:off x="0" y="0"/>
              <a:ext cx="5913785" cy="3084567"/>
            </a:xfrm>
            <a:custGeom>
              <a:avLst/>
              <a:gdLst/>
              <a:ahLst/>
              <a:cxnLst/>
              <a:rect r="r" b="b" t="t" l="l"/>
              <a:pathLst>
                <a:path h="3084567" w="5913785">
                  <a:moveTo>
                    <a:pt x="0" y="0"/>
                  </a:moveTo>
                  <a:lnTo>
                    <a:pt x="5913785" y="0"/>
                  </a:lnTo>
                  <a:lnTo>
                    <a:pt x="5913785" y="3084567"/>
                  </a:lnTo>
                  <a:lnTo>
                    <a:pt x="0" y="3084567"/>
                  </a:lnTo>
                  <a:close/>
                </a:path>
              </a:pathLst>
            </a:custGeom>
            <a:solidFill>
              <a:srgbClr val="AAD7D4">
                <a:alpha val="28627"/>
              </a:srgbClr>
            </a:solidFill>
          </p:spPr>
        </p:sp>
        <p:sp>
          <p:nvSpPr>
            <p:cNvPr name="TextBox 5" id="5"/>
            <p:cNvSpPr txBox="true"/>
            <p:nvPr/>
          </p:nvSpPr>
          <p:spPr>
            <a:xfrm>
              <a:off x="0" y="-38100"/>
              <a:ext cx="5913785" cy="312266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571132" y="6449964"/>
            <a:ext cx="6983181" cy="669188"/>
            <a:chOff x="0" y="0"/>
            <a:chExt cx="1839192" cy="176247"/>
          </a:xfrm>
        </p:grpSpPr>
        <p:sp>
          <p:nvSpPr>
            <p:cNvPr name="Freeform 7" id="7"/>
            <p:cNvSpPr/>
            <p:nvPr/>
          </p:nvSpPr>
          <p:spPr>
            <a:xfrm flipH="false" flipV="false" rot="0">
              <a:off x="0" y="0"/>
              <a:ext cx="1839192" cy="176247"/>
            </a:xfrm>
            <a:custGeom>
              <a:avLst/>
              <a:gdLst/>
              <a:ahLst/>
              <a:cxnLst/>
              <a:rect r="r" b="b" t="t" l="l"/>
              <a:pathLst>
                <a:path h="176247" w="1839192">
                  <a:moveTo>
                    <a:pt x="0" y="0"/>
                  </a:moveTo>
                  <a:lnTo>
                    <a:pt x="1839192" y="0"/>
                  </a:lnTo>
                  <a:lnTo>
                    <a:pt x="1839192" y="176247"/>
                  </a:lnTo>
                  <a:lnTo>
                    <a:pt x="0" y="176247"/>
                  </a:lnTo>
                  <a:close/>
                </a:path>
              </a:pathLst>
            </a:custGeom>
            <a:solidFill>
              <a:srgbClr val="AAD7D4"/>
            </a:solidFill>
            <a:ln w="28575" cap="sq">
              <a:solidFill>
                <a:srgbClr val="1C2120"/>
              </a:solidFill>
              <a:prstDash val="solid"/>
              <a:miter/>
            </a:ln>
          </p:spPr>
        </p:sp>
        <p:sp>
          <p:nvSpPr>
            <p:cNvPr name="TextBox 8" id="8"/>
            <p:cNvSpPr txBox="true"/>
            <p:nvPr/>
          </p:nvSpPr>
          <p:spPr>
            <a:xfrm>
              <a:off x="0" y="-38100"/>
              <a:ext cx="1839192" cy="21434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15036" y="4286644"/>
            <a:ext cx="14857929" cy="1837537"/>
          </a:xfrm>
          <a:prstGeom prst="rect">
            <a:avLst/>
          </a:prstGeom>
        </p:spPr>
        <p:txBody>
          <a:bodyPr anchor="t" rtlCol="false" tIns="0" lIns="0" bIns="0" rIns="0">
            <a:spAutoFit/>
          </a:bodyPr>
          <a:lstStyle/>
          <a:p>
            <a:pPr algn="ctr">
              <a:lnSpc>
                <a:spcPts val="4535"/>
              </a:lnSpc>
            </a:pPr>
            <a:r>
              <a:rPr lang="en-US" b="true" sz="5399" spc="-291">
                <a:solidFill>
                  <a:srgbClr val="1C2120"/>
                </a:solidFill>
                <a:latin typeface="Poppins Semi-Bold"/>
                <a:ea typeface="Poppins Semi-Bold"/>
                <a:cs typeface="Poppins Semi-Bold"/>
                <a:sym typeface="Poppins Semi-Bold"/>
              </a:rPr>
              <a:t>AUTONOMOUS DATA FERRYING FROM A SELF-ORGANIZING/HEALING WSN IN DISCONNECTED ZONES</a:t>
            </a:r>
          </a:p>
        </p:txBody>
      </p:sp>
      <p:sp>
        <p:nvSpPr>
          <p:cNvPr name="TextBox 10" id="10"/>
          <p:cNvSpPr txBox="true"/>
          <p:nvPr/>
        </p:nvSpPr>
        <p:spPr>
          <a:xfrm rot="0">
            <a:off x="5835017" y="6562438"/>
            <a:ext cx="6617965" cy="482339"/>
          </a:xfrm>
          <a:prstGeom prst="rect">
            <a:avLst/>
          </a:prstGeom>
        </p:spPr>
        <p:txBody>
          <a:bodyPr anchor="t" rtlCol="false" tIns="0" lIns="0" bIns="0" rIns="0">
            <a:spAutoFit/>
          </a:bodyPr>
          <a:lstStyle/>
          <a:p>
            <a:pPr algn="ctr">
              <a:lnSpc>
                <a:spcPts val="3445"/>
              </a:lnSpc>
            </a:pPr>
            <a:r>
              <a:rPr lang="en-US" sz="3445" spc="-68">
                <a:solidFill>
                  <a:srgbClr val="1C2120"/>
                </a:solidFill>
                <a:latin typeface="Poppins"/>
                <a:ea typeface="Poppins"/>
                <a:cs typeface="Poppins"/>
                <a:sym typeface="Poppins"/>
              </a:rPr>
              <a:t>25-26J-010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36" y="189473"/>
            <a:ext cx="17961728" cy="519366"/>
            <a:chOff x="0" y="0"/>
            <a:chExt cx="23948970" cy="692488"/>
          </a:xfrm>
        </p:grpSpPr>
        <p:grpSp>
          <p:nvGrpSpPr>
            <p:cNvPr name="Group 3" id="3"/>
            <p:cNvGrpSpPr/>
            <p:nvPr/>
          </p:nvGrpSpPr>
          <p:grpSpPr>
            <a:xfrm rot="0">
              <a:off x="0" y="0"/>
              <a:ext cx="23948970" cy="692488"/>
              <a:chOff x="0" y="0"/>
              <a:chExt cx="4730661" cy="136788"/>
            </a:xfrm>
          </p:grpSpPr>
          <p:sp>
            <p:nvSpPr>
              <p:cNvPr name="Freeform 4" id="4"/>
              <p:cNvSpPr/>
              <p:nvPr/>
            </p:nvSpPr>
            <p:spPr>
              <a:xfrm flipH="false" flipV="false" rot="0">
                <a:off x="0" y="0"/>
                <a:ext cx="4730661" cy="136788"/>
              </a:xfrm>
              <a:custGeom>
                <a:avLst/>
                <a:gdLst/>
                <a:ahLst/>
                <a:cxnLst/>
                <a:rect r="r" b="b" t="t" l="l"/>
                <a:pathLst>
                  <a:path h="136788" w="4730661">
                    <a:moveTo>
                      <a:pt x="21982" y="0"/>
                    </a:moveTo>
                    <a:lnTo>
                      <a:pt x="4708679" y="0"/>
                    </a:lnTo>
                    <a:cubicBezTo>
                      <a:pt x="4714509" y="0"/>
                      <a:pt x="4720100" y="2316"/>
                      <a:pt x="4724222" y="6438"/>
                    </a:cubicBezTo>
                    <a:cubicBezTo>
                      <a:pt x="4728345" y="10561"/>
                      <a:pt x="4730661" y="16152"/>
                      <a:pt x="4730661" y="21982"/>
                    </a:cubicBezTo>
                    <a:lnTo>
                      <a:pt x="4730661" y="114806"/>
                    </a:lnTo>
                    <a:cubicBezTo>
                      <a:pt x="4730661" y="126946"/>
                      <a:pt x="4720819" y="136788"/>
                      <a:pt x="4708679" y="136788"/>
                    </a:cubicBezTo>
                    <a:lnTo>
                      <a:pt x="21982" y="136788"/>
                    </a:lnTo>
                    <a:cubicBezTo>
                      <a:pt x="9842" y="136788"/>
                      <a:pt x="0" y="126946"/>
                      <a:pt x="0" y="114806"/>
                    </a:cubicBezTo>
                    <a:lnTo>
                      <a:pt x="0" y="21982"/>
                    </a:lnTo>
                    <a:cubicBezTo>
                      <a:pt x="0" y="9842"/>
                      <a:pt x="9842" y="0"/>
                      <a:pt x="21982" y="0"/>
                    </a:cubicBezTo>
                    <a:close/>
                  </a:path>
                </a:pathLst>
              </a:custGeom>
              <a:solidFill>
                <a:srgbClr val="BABFCE"/>
              </a:solidFill>
            </p:spPr>
          </p:sp>
          <p:sp>
            <p:nvSpPr>
              <p:cNvPr name="TextBox 5" id="5"/>
              <p:cNvSpPr txBox="true"/>
              <p:nvPr/>
            </p:nvSpPr>
            <p:spPr>
              <a:xfrm>
                <a:off x="0" y="-38100"/>
                <a:ext cx="4730661" cy="1748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154878" y="169300"/>
              <a:ext cx="19311729" cy="353888"/>
            </a:xfrm>
            <a:prstGeom prst="rect">
              <a:avLst/>
            </a:prstGeom>
          </p:spPr>
          <p:txBody>
            <a:bodyPr anchor="t" rtlCol="false" tIns="0" lIns="0" bIns="0" rIns="0">
              <a:spAutoFit/>
            </a:bodyPr>
            <a:lstStyle/>
            <a:p>
              <a:pPr algn="ctr">
                <a:lnSpc>
                  <a:spcPts val="1933"/>
                </a:lnSpc>
              </a:pPr>
              <a:r>
                <a:rPr lang="en-US" b="true" sz="1790">
                  <a:solidFill>
                    <a:srgbClr val="1C2120"/>
                  </a:solidFill>
                  <a:latin typeface="Poppins Bold"/>
                  <a:ea typeface="Poppins Bold"/>
                  <a:cs typeface="Poppins Bold"/>
                  <a:sym typeface="Poppins Bold"/>
                </a:rPr>
                <a:t>Autonomous Cluster Formation and Cluster Head Selection System</a:t>
              </a:r>
            </a:p>
          </p:txBody>
        </p:sp>
      </p:grpSp>
      <p:grpSp>
        <p:nvGrpSpPr>
          <p:cNvPr name="Group 7" id="7"/>
          <p:cNvGrpSpPr/>
          <p:nvPr/>
        </p:nvGrpSpPr>
        <p:grpSpPr>
          <a:xfrm rot="0">
            <a:off x="163136" y="9546863"/>
            <a:ext cx="17961728" cy="519366"/>
            <a:chOff x="0" y="0"/>
            <a:chExt cx="23948970" cy="692488"/>
          </a:xfrm>
        </p:grpSpPr>
        <p:grpSp>
          <p:nvGrpSpPr>
            <p:cNvPr name="Group 8" id="8"/>
            <p:cNvGrpSpPr/>
            <p:nvPr/>
          </p:nvGrpSpPr>
          <p:grpSpPr>
            <a:xfrm rot="0">
              <a:off x="0" y="0"/>
              <a:ext cx="23948970" cy="692488"/>
              <a:chOff x="0" y="0"/>
              <a:chExt cx="4730661" cy="136788"/>
            </a:xfrm>
          </p:grpSpPr>
          <p:sp>
            <p:nvSpPr>
              <p:cNvPr name="Freeform 9" id="9"/>
              <p:cNvSpPr/>
              <p:nvPr/>
            </p:nvSpPr>
            <p:spPr>
              <a:xfrm flipH="false" flipV="false" rot="0">
                <a:off x="0" y="0"/>
                <a:ext cx="4730661" cy="136788"/>
              </a:xfrm>
              <a:custGeom>
                <a:avLst/>
                <a:gdLst/>
                <a:ahLst/>
                <a:cxnLst/>
                <a:rect r="r" b="b" t="t" l="l"/>
                <a:pathLst>
                  <a:path h="136788" w="4730661">
                    <a:moveTo>
                      <a:pt x="21982" y="0"/>
                    </a:moveTo>
                    <a:lnTo>
                      <a:pt x="4708679" y="0"/>
                    </a:lnTo>
                    <a:cubicBezTo>
                      <a:pt x="4714509" y="0"/>
                      <a:pt x="4720100" y="2316"/>
                      <a:pt x="4724222" y="6438"/>
                    </a:cubicBezTo>
                    <a:cubicBezTo>
                      <a:pt x="4728345" y="10561"/>
                      <a:pt x="4730661" y="16152"/>
                      <a:pt x="4730661" y="21982"/>
                    </a:cubicBezTo>
                    <a:lnTo>
                      <a:pt x="4730661" y="114806"/>
                    </a:lnTo>
                    <a:cubicBezTo>
                      <a:pt x="4730661" y="126946"/>
                      <a:pt x="4720819" y="136788"/>
                      <a:pt x="4708679" y="136788"/>
                    </a:cubicBezTo>
                    <a:lnTo>
                      <a:pt x="21982" y="136788"/>
                    </a:lnTo>
                    <a:cubicBezTo>
                      <a:pt x="9842" y="136788"/>
                      <a:pt x="0" y="126946"/>
                      <a:pt x="0" y="114806"/>
                    </a:cubicBezTo>
                    <a:lnTo>
                      <a:pt x="0" y="21982"/>
                    </a:lnTo>
                    <a:cubicBezTo>
                      <a:pt x="0" y="9842"/>
                      <a:pt x="9842" y="0"/>
                      <a:pt x="21982" y="0"/>
                    </a:cubicBezTo>
                    <a:close/>
                  </a:path>
                </a:pathLst>
              </a:custGeom>
              <a:solidFill>
                <a:srgbClr val="BABFCE"/>
              </a:solidFill>
            </p:spPr>
          </p:sp>
          <p:sp>
            <p:nvSpPr>
              <p:cNvPr name="TextBox 10" id="10"/>
              <p:cNvSpPr txBox="true"/>
              <p:nvPr/>
            </p:nvSpPr>
            <p:spPr>
              <a:xfrm>
                <a:off x="0" y="-38100"/>
                <a:ext cx="4730661" cy="17488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154878" y="169300"/>
              <a:ext cx="19311729" cy="353888"/>
            </a:xfrm>
            <a:prstGeom prst="rect">
              <a:avLst/>
            </a:prstGeom>
          </p:spPr>
          <p:txBody>
            <a:bodyPr anchor="t" rtlCol="false" tIns="0" lIns="0" bIns="0" rIns="0">
              <a:spAutoFit/>
            </a:bodyPr>
            <a:lstStyle/>
            <a:p>
              <a:pPr algn="ctr">
                <a:lnSpc>
                  <a:spcPts val="1933"/>
                </a:lnSpc>
              </a:pPr>
              <a:r>
                <a:rPr lang="en-US" b="true" sz="1790">
                  <a:solidFill>
                    <a:srgbClr val="1C2120"/>
                  </a:solidFill>
                  <a:latin typeface="Poppins Bold"/>
                  <a:ea typeface="Poppins Bold"/>
                  <a:cs typeface="Poppins Bold"/>
                  <a:sym typeface="Poppins Bold"/>
                </a:rPr>
                <a:t>IT22564986 | Bandara K.B.O.V. | 25-26J-010</a:t>
              </a:r>
            </a:p>
          </p:txBody>
        </p:sp>
      </p:grpSp>
      <p:grpSp>
        <p:nvGrpSpPr>
          <p:cNvPr name="Group 12" id="12"/>
          <p:cNvGrpSpPr/>
          <p:nvPr/>
        </p:nvGrpSpPr>
        <p:grpSpPr>
          <a:xfrm rot="0">
            <a:off x="1028700" y="2775749"/>
            <a:ext cx="4572115" cy="6482551"/>
            <a:chOff x="0" y="0"/>
            <a:chExt cx="1530553" cy="2170087"/>
          </a:xfrm>
        </p:grpSpPr>
        <p:sp>
          <p:nvSpPr>
            <p:cNvPr name="Freeform 13" id="13"/>
            <p:cNvSpPr/>
            <p:nvPr/>
          </p:nvSpPr>
          <p:spPr>
            <a:xfrm flipH="false" flipV="false" rot="0">
              <a:off x="0" y="0"/>
              <a:ext cx="1530553" cy="2170087"/>
            </a:xfrm>
            <a:custGeom>
              <a:avLst/>
              <a:gdLst/>
              <a:ahLst/>
              <a:cxnLst/>
              <a:rect r="r" b="b" t="t" l="l"/>
              <a:pathLst>
                <a:path h="2170087" w="1530553">
                  <a:moveTo>
                    <a:pt x="84665" y="0"/>
                  </a:moveTo>
                  <a:lnTo>
                    <a:pt x="1445889" y="0"/>
                  </a:lnTo>
                  <a:cubicBezTo>
                    <a:pt x="1492647" y="0"/>
                    <a:pt x="1530553" y="37906"/>
                    <a:pt x="1530553" y="84665"/>
                  </a:cubicBezTo>
                  <a:lnTo>
                    <a:pt x="1530553" y="2085423"/>
                  </a:lnTo>
                  <a:cubicBezTo>
                    <a:pt x="1530553" y="2132182"/>
                    <a:pt x="1492647" y="2170087"/>
                    <a:pt x="1445889" y="2170087"/>
                  </a:cubicBezTo>
                  <a:lnTo>
                    <a:pt x="84665" y="2170087"/>
                  </a:lnTo>
                  <a:cubicBezTo>
                    <a:pt x="37906" y="2170087"/>
                    <a:pt x="0" y="2132182"/>
                    <a:pt x="0" y="2085423"/>
                  </a:cubicBezTo>
                  <a:lnTo>
                    <a:pt x="0" y="84665"/>
                  </a:lnTo>
                  <a:cubicBezTo>
                    <a:pt x="0" y="37906"/>
                    <a:pt x="37906" y="0"/>
                    <a:pt x="84665" y="0"/>
                  </a:cubicBezTo>
                  <a:close/>
                </a:path>
              </a:pathLst>
            </a:custGeom>
            <a:solidFill>
              <a:srgbClr val="AAD7D4"/>
            </a:solidFill>
          </p:spPr>
        </p:sp>
        <p:sp>
          <p:nvSpPr>
            <p:cNvPr name="TextBox 14" id="14"/>
            <p:cNvSpPr txBox="true"/>
            <p:nvPr/>
          </p:nvSpPr>
          <p:spPr>
            <a:xfrm>
              <a:off x="0" y="85725"/>
              <a:ext cx="1530553" cy="2084362"/>
            </a:xfrm>
            <a:prstGeom prst="rect">
              <a:avLst/>
            </a:prstGeom>
          </p:spPr>
          <p:txBody>
            <a:bodyPr anchor="ctr" rtlCol="false" tIns="50800" lIns="50800" bIns="50800" rIns="50800"/>
            <a:lstStyle/>
            <a:p>
              <a:pPr algn="ctr">
                <a:lnSpc>
                  <a:spcPts val="1925"/>
                </a:lnSpc>
              </a:pPr>
            </a:p>
          </p:txBody>
        </p:sp>
      </p:grpSp>
      <p:sp>
        <p:nvSpPr>
          <p:cNvPr name="Freeform 15" id="15"/>
          <p:cNvSpPr/>
          <p:nvPr/>
        </p:nvSpPr>
        <p:spPr>
          <a:xfrm flipH="false" flipV="false" rot="0">
            <a:off x="2510203" y="1114865"/>
            <a:ext cx="1527578" cy="1470384"/>
          </a:xfrm>
          <a:custGeom>
            <a:avLst/>
            <a:gdLst/>
            <a:ahLst/>
            <a:cxnLst/>
            <a:rect r="r" b="b" t="t" l="l"/>
            <a:pathLst>
              <a:path h="1470384" w="1527578">
                <a:moveTo>
                  <a:pt x="0" y="0"/>
                </a:moveTo>
                <a:lnTo>
                  <a:pt x="1527577" y="0"/>
                </a:lnTo>
                <a:lnTo>
                  <a:pt x="1527577" y="1470384"/>
                </a:lnTo>
                <a:lnTo>
                  <a:pt x="0" y="1470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6857943" y="2775749"/>
            <a:ext cx="4572115" cy="6482551"/>
            <a:chOff x="0" y="0"/>
            <a:chExt cx="1530553" cy="2170087"/>
          </a:xfrm>
        </p:grpSpPr>
        <p:sp>
          <p:nvSpPr>
            <p:cNvPr name="Freeform 17" id="17"/>
            <p:cNvSpPr/>
            <p:nvPr/>
          </p:nvSpPr>
          <p:spPr>
            <a:xfrm flipH="false" flipV="false" rot="0">
              <a:off x="0" y="0"/>
              <a:ext cx="1530553" cy="2170087"/>
            </a:xfrm>
            <a:custGeom>
              <a:avLst/>
              <a:gdLst/>
              <a:ahLst/>
              <a:cxnLst/>
              <a:rect r="r" b="b" t="t" l="l"/>
              <a:pathLst>
                <a:path h="2170087" w="1530553">
                  <a:moveTo>
                    <a:pt x="84665" y="0"/>
                  </a:moveTo>
                  <a:lnTo>
                    <a:pt x="1445889" y="0"/>
                  </a:lnTo>
                  <a:cubicBezTo>
                    <a:pt x="1492647" y="0"/>
                    <a:pt x="1530553" y="37906"/>
                    <a:pt x="1530553" y="84665"/>
                  </a:cubicBezTo>
                  <a:lnTo>
                    <a:pt x="1530553" y="2085423"/>
                  </a:lnTo>
                  <a:cubicBezTo>
                    <a:pt x="1530553" y="2132182"/>
                    <a:pt x="1492647" y="2170087"/>
                    <a:pt x="1445889" y="2170087"/>
                  </a:cubicBezTo>
                  <a:lnTo>
                    <a:pt x="84665" y="2170087"/>
                  </a:lnTo>
                  <a:cubicBezTo>
                    <a:pt x="37906" y="2170087"/>
                    <a:pt x="0" y="2132182"/>
                    <a:pt x="0" y="2085423"/>
                  </a:cubicBezTo>
                  <a:lnTo>
                    <a:pt x="0" y="84665"/>
                  </a:lnTo>
                  <a:cubicBezTo>
                    <a:pt x="0" y="37906"/>
                    <a:pt x="37906" y="0"/>
                    <a:pt x="84665" y="0"/>
                  </a:cubicBezTo>
                  <a:close/>
                </a:path>
              </a:pathLst>
            </a:custGeom>
            <a:solidFill>
              <a:srgbClr val="AAD7D4"/>
            </a:solidFill>
          </p:spPr>
        </p:sp>
        <p:sp>
          <p:nvSpPr>
            <p:cNvPr name="TextBox 18" id="18"/>
            <p:cNvSpPr txBox="true"/>
            <p:nvPr/>
          </p:nvSpPr>
          <p:spPr>
            <a:xfrm>
              <a:off x="0" y="85725"/>
              <a:ext cx="1530553" cy="2084362"/>
            </a:xfrm>
            <a:prstGeom prst="rect">
              <a:avLst/>
            </a:prstGeom>
          </p:spPr>
          <p:txBody>
            <a:bodyPr anchor="ctr" rtlCol="false" tIns="50800" lIns="50800" bIns="50800" rIns="50800"/>
            <a:lstStyle/>
            <a:p>
              <a:pPr algn="ctr">
                <a:lnSpc>
                  <a:spcPts val="1925"/>
                </a:lnSpc>
              </a:pPr>
            </a:p>
          </p:txBody>
        </p:sp>
      </p:grpSp>
      <p:sp>
        <p:nvSpPr>
          <p:cNvPr name="Freeform 19" id="19"/>
          <p:cNvSpPr/>
          <p:nvPr/>
        </p:nvSpPr>
        <p:spPr>
          <a:xfrm flipH="false" flipV="false" rot="0">
            <a:off x="8462189" y="1168245"/>
            <a:ext cx="1363623" cy="1363623"/>
          </a:xfrm>
          <a:custGeom>
            <a:avLst/>
            <a:gdLst/>
            <a:ahLst/>
            <a:cxnLst/>
            <a:rect r="r" b="b" t="t" l="l"/>
            <a:pathLst>
              <a:path h="1363623" w="1363623">
                <a:moveTo>
                  <a:pt x="0" y="0"/>
                </a:moveTo>
                <a:lnTo>
                  <a:pt x="1363622" y="0"/>
                </a:lnTo>
                <a:lnTo>
                  <a:pt x="1363622" y="1363623"/>
                </a:lnTo>
                <a:lnTo>
                  <a:pt x="0" y="13636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2687357" y="2775749"/>
            <a:ext cx="4572115" cy="6482551"/>
            <a:chOff x="0" y="0"/>
            <a:chExt cx="1530553" cy="2170087"/>
          </a:xfrm>
        </p:grpSpPr>
        <p:sp>
          <p:nvSpPr>
            <p:cNvPr name="Freeform 21" id="21"/>
            <p:cNvSpPr/>
            <p:nvPr/>
          </p:nvSpPr>
          <p:spPr>
            <a:xfrm flipH="false" flipV="false" rot="0">
              <a:off x="0" y="0"/>
              <a:ext cx="1530553" cy="2170087"/>
            </a:xfrm>
            <a:custGeom>
              <a:avLst/>
              <a:gdLst/>
              <a:ahLst/>
              <a:cxnLst/>
              <a:rect r="r" b="b" t="t" l="l"/>
              <a:pathLst>
                <a:path h="2170087" w="1530553">
                  <a:moveTo>
                    <a:pt x="84665" y="0"/>
                  </a:moveTo>
                  <a:lnTo>
                    <a:pt x="1445889" y="0"/>
                  </a:lnTo>
                  <a:cubicBezTo>
                    <a:pt x="1492647" y="0"/>
                    <a:pt x="1530553" y="37906"/>
                    <a:pt x="1530553" y="84665"/>
                  </a:cubicBezTo>
                  <a:lnTo>
                    <a:pt x="1530553" y="2085423"/>
                  </a:lnTo>
                  <a:cubicBezTo>
                    <a:pt x="1530553" y="2132182"/>
                    <a:pt x="1492647" y="2170087"/>
                    <a:pt x="1445889" y="2170087"/>
                  </a:cubicBezTo>
                  <a:lnTo>
                    <a:pt x="84665" y="2170087"/>
                  </a:lnTo>
                  <a:cubicBezTo>
                    <a:pt x="37906" y="2170087"/>
                    <a:pt x="0" y="2132182"/>
                    <a:pt x="0" y="2085423"/>
                  </a:cubicBezTo>
                  <a:lnTo>
                    <a:pt x="0" y="84665"/>
                  </a:lnTo>
                  <a:cubicBezTo>
                    <a:pt x="0" y="37906"/>
                    <a:pt x="37906" y="0"/>
                    <a:pt x="84665" y="0"/>
                  </a:cubicBezTo>
                  <a:close/>
                </a:path>
              </a:pathLst>
            </a:custGeom>
            <a:solidFill>
              <a:srgbClr val="AAD7D4"/>
            </a:solidFill>
          </p:spPr>
        </p:sp>
        <p:sp>
          <p:nvSpPr>
            <p:cNvPr name="TextBox 22" id="22"/>
            <p:cNvSpPr txBox="true"/>
            <p:nvPr/>
          </p:nvSpPr>
          <p:spPr>
            <a:xfrm>
              <a:off x="0" y="85725"/>
              <a:ext cx="1530553" cy="2084362"/>
            </a:xfrm>
            <a:prstGeom prst="rect">
              <a:avLst/>
            </a:prstGeom>
          </p:spPr>
          <p:txBody>
            <a:bodyPr anchor="ctr" rtlCol="false" tIns="50800" lIns="50800" bIns="50800" rIns="50800"/>
            <a:lstStyle/>
            <a:p>
              <a:pPr algn="ctr">
                <a:lnSpc>
                  <a:spcPts val="1925"/>
                </a:lnSpc>
              </a:pPr>
            </a:p>
          </p:txBody>
        </p:sp>
      </p:grpSp>
      <p:sp>
        <p:nvSpPr>
          <p:cNvPr name="Freeform 23" id="23"/>
          <p:cNvSpPr/>
          <p:nvPr/>
        </p:nvSpPr>
        <p:spPr>
          <a:xfrm flipH="false" flipV="false" rot="0">
            <a:off x="14310477" y="1114865"/>
            <a:ext cx="1329241" cy="1329241"/>
          </a:xfrm>
          <a:custGeom>
            <a:avLst/>
            <a:gdLst/>
            <a:ahLst/>
            <a:cxnLst/>
            <a:rect r="r" b="b" t="t" l="l"/>
            <a:pathLst>
              <a:path h="1329241" w="1329241">
                <a:moveTo>
                  <a:pt x="0" y="0"/>
                </a:moveTo>
                <a:lnTo>
                  <a:pt x="1329242" y="0"/>
                </a:lnTo>
                <a:lnTo>
                  <a:pt x="1329242" y="1329241"/>
                </a:lnTo>
                <a:lnTo>
                  <a:pt x="0" y="13292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2201677" y="3101366"/>
            <a:ext cx="2144630" cy="409575"/>
          </a:xfrm>
          <a:prstGeom prst="rect">
            <a:avLst/>
          </a:prstGeom>
        </p:spPr>
        <p:txBody>
          <a:bodyPr anchor="t" rtlCol="false" tIns="0" lIns="0" bIns="0" rIns="0">
            <a:spAutoFit/>
          </a:bodyPr>
          <a:lstStyle/>
          <a:p>
            <a:pPr algn="just" marL="0" indent="0" lvl="0">
              <a:lnSpc>
                <a:spcPts val="3374"/>
              </a:lnSpc>
              <a:spcBef>
                <a:spcPct val="0"/>
              </a:spcBef>
            </a:pPr>
            <a:r>
              <a:rPr lang="en-US" b="true" sz="2499" spc="39">
                <a:solidFill>
                  <a:srgbClr val="1C2120"/>
                </a:solidFill>
                <a:latin typeface="DM Sans Bold"/>
                <a:ea typeface="DM Sans Bold"/>
                <a:cs typeface="DM Sans Bold"/>
                <a:sym typeface="DM Sans Bold"/>
              </a:rPr>
              <a:t>Gap Analysis</a:t>
            </a:r>
          </a:p>
        </p:txBody>
      </p:sp>
      <p:sp>
        <p:nvSpPr>
          <p:cNvPr name="TextBox 25" id="25"/>
          <p:cNvSpPr txBox="true"/>
          <p:nvPr/>
        </p:nvSpPr>
        <p:spPr>
          <a:xfrm rot="0">
            <a:off x="1313949" y="4115657"/>
            <a:ext cx="3920085" cy="3312795"/>
          </a:xfrm>
          <a:prstGeom prst="rect">
            <a:avLst/>
          </a:prstGeom>
        </p:spPr>
        <p:txBody>
          <a:bodyPr anchor="t" rtlCol="false" tIns="0" lIns="0" bIns="0" rIns="0">
            <a:spAutoFit/>
          </a:bodyPr>
          <a:lstStyle/>
          <a:p>
            <a:pPr algn="l">
              <a:lnSpc>
                <a:spcPts val="2699"/>
              </a:lnSpc>
            </a:pPr>
            <a:r>
              <a:rPr lang="en-US" sz="1799" spc="28" b="true">
                <a:solidFill>
                  <a:srgbClr val="1C2120"/>
                </a:solidFill>
                <a:latin typeface="DM Sans Bold"/>
                <a:ea typeface="DM Sans Bold"/>
                <a:cs typeface="DM Sans Bold"/>
                <a:sym typeface="DM Sans Bold"/>
              </a:rPr>
              <a:t>Weakness in </a:t>
            </a:r>
            <a:r>
              <a:rPr lang="en-US" sz="1799" spc="28" b="true">
                <a:solidFill>
                  <a:srgbClr val="1C2120"/>
                </a:solidFill>
                <a:latin typeface="DM Sans Bold"/>
                <a:ea typeface="DM Sans Bold"/>
                <a:cs typeface="DM Sans Bold"/>
                <a:sym typeface="DM Sans Bold"/>
              </a:rPr>
              <a:t>Current Protocols</a:t>
            </a:r>
          </a:p>
          <a:p>
            <a:pPr algn="l" marL="388618" indent="-194309" lvl="1">
              <a:lnSpc>
                <a:spcPts val="2699"/>
              </a:lnSpc>
              <a:buFont typeface="Arial"/>
              <a:buChar char="•"/>
            </a:pPr>
            <a:r>
              <a:rPr lang="en-US" sz="1799" spc="28">
                <a:solidFill>
                  <a:srgbClr val="1C2120"/>
                </a:solidFill>
                <a:latin typeface="DM Sans"/>
                <a:ea typeface="DM Sans"/>
                <a:cs typeface="DM Sans"/>
                <a:sym typeface="DM Sans"/>
              </a:rPr>
              <a:t>Existing clustering protocols for WSNs (e.g., LEACH, HEED) are not robust when applied to disconnected, resource-constrained</a:t>
            </a:r>
            <a:r>
              <a:rPr lang="en-US" sz="1799" spc="28">
                <a:solidFill>
                  <a:srgbClr val="000000"/>
                </a:solidFill>
                <a:latin typeface="DM Sans"/>
                <a:ea typeface="DM Sans"/>
                <a:cs typeface="DM Sans"/>
                <a:sym typeface="DM Sans"/>
              </a:rPr>
              <a:t> </a:t>
            </a:r>
            <a:r>
              <a:rPr lang="en-US" sz="1799" spc="28">
                <a:solidFill>
                  <a:srgbClr val="000000"/>
                </a:solidFill>
                <a:latin typeface="DM Sans"/>
                <a:ea typeface="DM Sans"/>
                <a:cs typeface="DM Sans"/>
                <a:sym typeface="DM Sans"/>
              </a:rPr>
              <a:t>environments.</a:t>
            </a:r>
          </a:p>
          <a:p>
            <a:pPr algn="l">
              <a:lnSpc>
                <a:spcPts val="2699"/>
              </a:lnSpc>
            </a:pPr>
            <a:r>
              <a:rPr lang="en-US" sz="1799" spc="28" b="true">
                <a:solidFill>
                  <a:srgbClr val="1C2120"/>
                </a:solidFill>
                <a:latin typeface="DM Sans Bold"/>
                <a:ea typeface="DM Sans Bold"/>
                <a:cs typeface="DM Sans Bold"/>
                <a:sym typeface="DM Sans Bold"/>
              </a:rPr>
              <a:t>Research Aim</a:t>
            </a:r>
          </a:p>
          <a:p>
            <a:pPr algn="l" marL="388618" indent="-194309" lvl="1">
              <a:lnSpc>
                <a:spcPts val="2699"/>
              </a:lnSpc>
              <a:buFont typeface="Arial"/>
              <a:buChar char="•"/>
            </a:pPr>
            <a:r>
              <a:rPr lang="en-US" sz="1799" spc="28">
                <a:solidFill>
                  <a:srgbClr val="1C2120"/>
                </a:solidFill>
                <a:latin typeface="DM Sans"/>
                <a:ea typeface="DM Sans"/>
                <a:cs typeface="DM Sans"/>
                <a:sym typeface="DM Sans"/>
              </a:rPr>
              <a:t>Develop an autonomous cluster formation algorithm that is more reliable and secure.</a:t>
            </a:r>
          </a:p>
        </p:txBody>
      </p:sp>
      <p:sp>
        <p:nvSpPr>
          <p:cNvPr name="TextBox 26" id="26"/>
          <p:cNvSpPr txBox="true"/>
          <p:nvPr/>
        </p:nvSpPr>
        <p:spPr>
          <a:xfrm rot="0">
            <a:off x="7464814" y="2877407"/>
            <a:ext cx="3358372" cy="828675"/>
          </a:xfrm>
          <a:prstGeom prst="rect">
            <a:avLst/>
          </a:prstGeom>
        </p:spPr>
        <p:txBody>
          <a:bodyPr anchor="t" rtlCol="false" tIns="0" lIns="0" bIns="0" rIns="0">
            <a:spAutoFit/>
          </a:bodyPr>
          <a:lstStyle/>
          <a:p>
            <a:pPr algn="ctr">
              <a:lnSpc>
                <a:spcPts val="3374"/>
              </a:lnSpc>
            </a:pPr>
            <a:r>
              <a:rPr lang="en-US" b="true" sz="2499" spc="39">
                <a:solidFill>
                  <a:srgbClr val="1C2120"/>
                </a:solidFill>
                <a:latin typeface="DM Sans Bold"/>
                <a:ea typeface="DM Sans Bold"/>
                <a:cs typeface="DM Sans Bold"/>
                <a:sym typeface="DM Sans Bold"/>
              </a:rPr>
              <a:t>Shortcomings of </a:t>
            </a:r>
          </a:p>
          <a:p>
            <a:pPr algn="ctr" marL="0" indent="0" lvl="0">
              <a:lnSpc>
                <a:spcPts val="3374"/>
              </a:lnSpc>
              <a:spcBef>
                <a:spcPct val="0"/>
              </a:spcBef>
            </a:pPr>
            <a:r>
              <a:rPr lang="en-US" b="true" sz="2499" spc="39">
                <a:solidFill>
                  <a:srgbClr val="1C2120"/>
                </a:solidFill>
                <a:latin typeface="DM Sans Bold"/>
                <a:ea typeface="DM Sans Bold"/>
                <a:cs typeface="DM Sans Bold"/>
                <a:sym typeface="DM Sans Bold"/>
              </a:rPr>
              <a:t>Existing Systems</a:t>
            </a:r>
          </a:p>
        </p:txBody>
      </p:sp>
      <p:sp>
        <p:nvSpPr>
          <p:cNvPr name="TextBox 27" id="27"/>
          <p:cNvSpPr txBox="true"/>
          <p:nvPr/>
        </p:nvSpPr>
        <p:spPr>
          <a:xfrm rot="0">
            <a:off x="7256310" y="4115657"/>
            <a:ext cx="3775381" cy="3979545"/>
          </a:xfrm>
          <a:prstGeom prst="rect">
            <a:avLst/>
          </a:prstGeom>
        </p:spPr>
        <p:txBody>
          <a:bodyPr anchor="t" rtlCol="false" tIns="0" lIns="0" bIns="0" rIns="0">
            <a:spAutoFit/>
          </a:bodyPr>
          <a:lstStyle/>
          <a:p>
            <a:pPr algn="l" marL="388618" indent="-194309" lvl="1">
              <a:lnSpc>
                <a:spcPts val="2699"/>
              </a:lnSpc>
              <a:buFont typeface="Arial"/>
              <a:buChar char="•"/>
            </a:pPr>
            <a:r>
              <a:rPr lang="en-US" sz="1799" spc="28">
                <a:solidFill>
                  <a:srgbClr val="1C2120"/>
                </a:solidFill>
                <a:latin typeface="DM Sans"/>
                <a:ea typeface="DM Sans"/>
                <a:cs typeface="DM Sans"/>
                <a:sym typeface="DM Sans"/>
              </a:rPr>
              <a:t>Ene</a:t>
            </a:r>
            <a:r>
              <a:rPr lang="en-US" sz="1799" spc="28">
                <a:solidFill>
                  <a:srgbClr val="1C2120"/>
                </a:solidFill>
                <a:latin typeface="DM Sans"/>
                <a:ea typeface="DM Sans"/>
                <a:cs typeface="DM Sans"/>
                <a:sym typeface="DM Sans"/>
              </a:rPr>
              <a:t>rgy-focused protocols (LEACH, HEED) n</a:t>
            </a:r>
            <a:r>
              <a:rPr lang="en-US" sz="1799" spc="28" u="none">
                <a:solidFill>
                  <a:srgbClr val="1C2120"/>
                </a:solidFill>
                <a:latin typeface="DM Sans"/>
                <a:ea typeface="DM Sans"/>
                <a:cs typeface="DM Sans"/>
                <a:sym typeface="DM Sans"/>
              </a:rPr>
              <a:t>eglect trust, fairness, and persistence.</a:t>
            </a:r>
          </a:p>
          <a:p>
            <a:pPr algn="l" marL="388618" indent="-194309" lvl="1">
              <a:lnSpc>
                <a:spcPts val="2699"/>
              </a:lnSpc>
              <a:buFont typeface="Arial"/>
              <a:buChar char="•"/>
            </a:pPr>
            <a:r>
              <a:rPr lang="en-US" sz="1799" spc="28" u="none">
                <a:solidFill>
                  <a:srgbClr val="1C2120"/>
                </a:solidFill>
                <a:latin typeface="DM Sans"/>
                <a:ea typeface="DM Sans"/>
                <a:cs typeface="DM Sans"/>
                <a:sym typeface="DM Sans"/>
              </a:rPr>
              <a:t>Lack of a</a:t>
            </a:r>
            <a:r>
              <a:rPr lang="en-US" sz="1799" spc="28" u="none">
                <a:solidFill>
                  <a:srgbClr val="1C2120"/>
                </a:solidFill>
                <a:latin typeface="DM Sans"/>
                <a:ea typeface="DM Sans"/>
                <a:cs typeface="DM Sans"/>
                <a:sym typeface="DM Sans"/>
              </a:rPr>
              <a:t>uthentication is vulnerable to spoofing &amp; replay attacks.</a:t>
            </a:r>
          </a:p>
          <a:p>
            <a:pPr algn="l" marL="388618" indent="-194309" lvl="1">
              <a:lnSpc>
                <a:spcPts val="2699"/>
              </a:lnSpc>
              <a:buFont typeface="Arial"/>
              <a:buChar char="•"/>
            </a:pPr>
            <a:r>
              <a:rPr lang="en-US" sz="1799" spc="28" u="none">
                <a:solidFill>
                  <a:srgbClr val="1C2120"/>
                </a:solidFill>
                <a:latin typeface="DM Sans"/>
                <a:ea typeface="DM Sans"/>
                <a:cs typeface="DM Sans"/>
                <a:sym typeface="DM Sans"/>
              </a:rPr>
              <a:t>No trust evaluation (packet reliability, handshake integrity).</a:t>
            </a:r>
          </a:p>
          <a:p>
            <a:pPr algn="l" marL="388618" indent="-194309" lvl="1">
              <a:lnSpc>
                <a:spcPts val="2699"/>
              </a:lnSpc>
              <a:buFont typeface="Arial"/>
              <a:buChar char="•"/>
            </a:pPr>
            <a:r>
              <a:rPr lang="en-US" sz="1799" spc="28" u="none">
                <a:solidFill>
                  <a:srgbClr val="1C2120"/>
                </a:solidFill>
                <a:latin typeface="DM Sans"/>
                <a:ea typeface="DM Sans"/>
                <a:cs typeface="DM Sans"/>
                <a:sym typeface="DM Sans"/>
              </a:rPr>
              <a:t>Absence of uptime persistence, leading to unfair CH rotation.</a:t>
            </a:r>
          </a:p>
        </p:txBody>
      </p:sp>
      <p:sp>
        <p:nvSpPr>
          <p:cNvPr name="TextBox 28" id="28"/>
          <p:cNvSpPr txBox="true"/>
          <p:nvPr/>
        </p:nvSpPr>
        <p:spPr>
          <a:xfrm rot="0">
            <a:off x="13294229" y="2891816"/>
            <a:ext cx="3358372" cy="409575"/>
          </a:xfrm>
          <a:prstGeom prst="rect">
            <a:avLst/>
          </a:prstGeom>
        </p:spPr>
        <p:txBody>
          <a:bodyPr anchor="t" rtlCol="false" tIns="0" lIns="0" bIns="0" rIns="0">
            <a:spAutoFit/>
          </a:bodyPr>
          <a:lstStyle/>
          <a:p>
            <a:pPr algn="ctr" marL="0" indent="0" lvl="0">
              <a:lnSpc>
                <a:spcPts val="3374"/>
              </a:lnSpc>
              <a:spcBef>
                <a:spcPct val="0"/>
              </a:spcBef>
            </a:pPr>
            <a:r>
              <a:rPr lang="en-US" b="true" sz="2499" spc="39">
                <a:solidFill>
                  <a:srgbClr val="1C2120"/>
                </a:solidFill>
                <a:latin typeface="DM Sans Bold"/>
                <a:ea typeface="DM Sans Bold"/>
                <a:cs typeface="DM Sans Bold"/>
                <a:sym typeface="DM Sans Bold"/>
              </a:rPr>
              <a:t>Proposed Solution</a:t>
            </a:r>
          </a:p>
        </p:txBody>
      </p:sp>
      <p:sp>
        <p:nvSpPr>
          <p:cNvPr name="TextBox 29" id="29"/>
          <p:cNvSpPr txBox="true"/>
          <p:nvPr/>
        </p:nvSpPr>
        <p:spPr>
          <a:xfrm rot="0">
            <a:off x="13087407" y="4115657"/>
            <a:ext cx="3775381" cy="3979545"/>
          </a:xfrm>
          <a:prstGeom prst="rect">
            <a:avLst/>
          </a:prstGeom>
        </p:spPr>
        <p:txBody>
          <a:bodyPr anchor="t" rtlCol="false" tIns="0" lIns="0" bIns="0" rIns="0">
            <a:spAutoFit/>
          </a:bodyPr>
          <a:lstStyle/>
          <a:p>
            <a:pPr algn="l" marL="388618" indent="-194309" lvl="1">
              <a:lnSpc>
                <a:spcPts val="2699"/>
              </a:lnSpc>
              <a:buFont typeface="Arial"/>
              <a:buChar char="•"/>
            </a:pPr>
            <a:r>
              <a:rPr lang="en-US" sz="1799" spc="28">
                <a:solidFill>
                  <a:srgbClr val="1C2120"/>
                </a:solidFill>
                <a:latin typeface="DM Sans"/>
                <a:ea typeface="DM Sans"/>
                <a:cs typeface="DM Sans"/>
                <a:sym typeface="DM Sans"/>
              </a:rPr>
              <a:t>M</a:t>
            </a:r>
            <a:r>
              <a:rPr lang="en-US" sz="1799" spc="28">
                <a:solidFill>
                  <a:srgbClr val="1C2120"/>
                </a:solidFill>
                <a:latin typeface="DM Sans"/>
                <a:ea typeface="DM Sans"/>
                <a:cs typeface="DM Sans"/>
                <a:sym typeface="DM Sans"/>
              </a:rPr>
              <a:t>ulti-parameter CH </a:t>
            </a:r>
            <a:r>
              <a:rPr lang="en-US" sz="1799" spc="28" u="none">
                <a:solidFill>
                  <a:srgbClr val="1C2120"/>
                </a:solidFill>
                <a:latin typeface="DM Sans"/>
                <a:ea typeface="DM Sans"/>
                <a:cs typeface="DM Sans"/>
                <a:sym typeface="DM Sans"/>
              </a:rPr>
              <a:t>election formula (Battery, Uptime, Trust, Link Quality).</a:t>
            </a:r>
          </a:p>
          <a:p>
            <a:pPr algn="l" marL="388618" indent="-194309" lvl="1">
              <a:lnSpc>
                <a:spcPts val="2699"/>
              </a:lnSpc>
              <a:buFont typeface="Arial"/>
              <a:buChar char="•"/>
            </a:pPr>
            <a:r>
              <a:rPr lang="en-US" sz="1799" spc="28" u="none">
                <a:solidFill>
                  <a:srgbClr val="1C2120"/>
                </a:solidFill>
                <a:latin typeface="DM Sans"/>
                <a:ea typeface="DM Sans"/>
                <a:cs typeface="DM Sans"/>
                <a:sym typeface="DM Sans"/>
              </a:rPr>
              <a:t>Secure</a:t>
            </a:r>
            <a:r>
              <a:rPr lang="en-US" sz="1799" spc="28" u="none">
                <a:solidFill>
                  <a:srgbClr val="1C2120"/>
                </a:solidFill>
                <a:latin typeface="DM Sans"/>
                <a:ea typeface="DM Sans"/>
                <a:cs typeface="DM Sans"/>
                <a:sym typeface="DM Sans"/>
              </a:rPr>
              <a:t> CH an</a:t>
            </a:r>
            <a:r>
              <a:rPr lang="en-US" sz="1799" spc="28" u="none">
                <a:solidFill>
                  <a:srgbClr val="1C2120"/>
                </a:solidFill>
                <a:latin typeface="DM Sans"/>
                <a:ea typeface="DM Sans"/>
                <a:cs typeface="DM Sans"/>
                <a:sym typeface="DM Sans"/>
              </a:rPr>
              <a:t>nouncements with HMAC ove</a:t>
            </a:r>
            <a:r>
              <a:rPr lang="en-US" sz="1799" spc="28" u="none">
                <a:solidFill>
                  <a:srgbClr val="1C2120"/>
                </a:solidFill>
                <a:latin typeface="DM Sans"/>
                <a:ea typeface="DM Sans"/>
                <a:cs typeface="DM Sans"/>
                <a:sym typeface="DM Sans"/>
              </a:rPr>
              <a:t>r BLE extended advertisements.</a:t>
            </a:r>
          </a:p>
          <a:p>
            <a:pPr algn="l" marL="388618" indent="-194309" lvl="1">
              <a:lnSpc>
                <a:spcPts val="2699"/>
              </a:lnSpc>
              <a:buFont typeface="Arial"/>
              <a:buChar char="•"/>
            </a:pPr>
            <a:r>
              <a:rPr lang="en-US" sz="1799" spc="28" u="none">
                <a:solidFill>
                  <a:srgbClr val="1C2120"/>
                </a:solidFill>
                <a:latin typeface="DM Sans"/>
                <a:ea typeface="DM Sans"/>
                <a:cs typeface="DM Sans"/>
                <a:sym typeface="DM Sans"/>
              </a:rPr>
              <a:t>RTC memory persistent uptime tracking.</a:t>
            </a:r>
          </a:p>
          <a:p>
            <a:pPr algn="l" marL="388618" indent="-194309" lvl="1">
              <a:lnSpc>
                <a:spcPts val="2699"/>
              </a:lnSpc>
              <a:buFont typeface="Arial"/>
              <a:buChar char="•"/>
            </a:pPr>
            <a:r>
              <a:rPr lang="en-US" sz="1799" spc="28" u="none">
                <a:solidFill>
                  <a:srgbClr val="1C2120"/>
                </a:solidFill>
                <a:latin typeface="DM Sans"/>
                <a:ea typeface="DM Sans"/>
                <a:cs typeface="DM Sans"/>
                <a:sym typeface="DM Sans"/>
              </a:rPr>
              <a:t>Improves robustness, survivability, and fairness of WSNs in harsh, infrastructure-less environments.</a:t>
            </a:r>
          </a:p>
        </p:txBody>
      </p:sp>
    </p:spTree>
  </p:cSld>
  <p:clrMapOvr>
    <a:masterClrMapping/>
  </p:clrMapOvr>
  <p:transition spd="slow">
    <p:cover di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3111" y="1378000"/>
            <a:ext cx="4920788" cy="2932095"/>
            <a:chOff x="0" y="0"/>
            <a:chExt cx="6561051" cy="3909460"/>
          </a:xfrm>
        </p:grpSpPr>
        <p:sp>
          <p:nvSpPr>
            <p:cNvPr name="TextBox 3" id="3"/>
            <p:cNvSpPr txBox="true"/>
            <p:nvPr/>
          </p:nvSpPr>
          <p:spPr>
            <a:xfrm rot="0">
              <a:off x="0" y="-95250"/>
              <a:ext cx="4089408" cy="1212850"/>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Key Domains of Specialisation</a:t>
              </a:r>
            </a:p>
          </p:txBody>
        </p:sp>
        <p:sp>
          <p:nvSpPr>
            <p:cNvPr name="TextBox 4" id="4"/>
            <p:cNvSpPr txBox="true"/>
            <p:nvPr/>
          </p:nvSpPr>
          <p:spPr>
            <a:xfrm rot="0">
              <a:off x="0" y="1298468"/>
              <a:ext cx="6561051" cy="2610992"/>
            </a:xfrm>
            <a:prstGeom prst="rect">
              <a:avLst/>
            </a:prstGeom>
          </p:spPr>
          <p:txBody>
            <a:bodyPr anchor="t" rtlCol="false" tIns="0" lIns="0" bIns="0" rIns="0">
              <a:spAutoFit/>
            </a:bodyPr>
            <a:lstStyle/>
            <a:p>
              <a:pPr algn="l" marL="388215" indent="-194108" lvl="1">
                <a:lnSpc>
                  <a:spcPts val="2697"/>
                </a:lnSpc>
                <a:buFont typeface="Arial"/>
                <a:buChar char="•"/>
              </a:pPr>
              <a:r>
                <a:rPr lang="en-US" b="true" sz="1798" spc="28">
                  <a:solidFill>
                    <a:srgbClr val="000000"/>
                  </a:solidFill>
                  <a:latin typeface="DM Sans Bold"/>
                  <a:ea typeface="DM Sans Bold"/>
                  <a:cs typeface="DM Sans Bold"/>
                  <a:sym typeface="DM Sans Bold"/>
                </a:rPr>
                <a:t>Wir</a:t>
              </a:r>
              <a:r>
                <a:rPr lang="en-US" b="true" sz="1798" spc="28" u="none">
                  <a:solidFill>
                    <a:srgbClr val="000000"/>
                  </a:solidFill>
                  <a:latin typeface="DM Sans Bold"/>
                  <a:ea typeface="DM Sans Bold"/>
                  <a:cs typeface="DM Sans Bold"/>
                  <a:sym typeface="DM Sans Bold"/>
                </a:rPr>
                <a:t>eless Sensor Networks</a:t>
              </a:r>
            </a:p>
            <a:p>
              <a:pPr algn="l">
                <a:lnSpc>
                  <a:spcPts val="2697"/>
                </a:lnSpc>
              </a:pPr>
              <a:r>
                <a:rPr lang="en-US" sz="1798" spc="28" u="none">
                  <a:solidFill>
                    <a:srgbClr val="000000"/>
                  </a:solidFill>
                  <a:latin typeface="DM Sans"/>
                  <a:ea typeface="DM Sans"/>
                  <a:cs typeface="DM Sans"/>
                  <a:sym typeface="DM Sans"/>
                </a:rPr>
                <a:t>      Clustering &amp; distributed algorithms.</a:t>
              </a:r>
            </a:p>
            <a:p>
              <a:pPr algn="l" marL="388215" indent="-194108" lvl="1">
                <a:lnSpc>
                  <a:spcPts val="2697"/>
                </a:lnSpc>
                <a:buFont typeface="Arial"/>
                <a:buChar char="•"/>
              </a:pPr>
              <a:r>
                <a:rPr lang="en-US" b="true" sz="1798" spc="28" u="none">
                  <a:solidFill>
                    <a:srgbClr val="000000"/>
                  </a:solidFill>
                  <a:latin typeface="DM Sans Bold"/>
                  <a:ea typeface="DM Sans Bold"/>
                  <a:cs typeface="DM Sans Bold"/>
                  <a:sym typeface="DM Sans Bold"/>
                </a:rPr>
                <a:t>E</a:t>
              </a:r>
              <a:r>
                <a:rPr lang="en-US" b="true" sz="1798" spc="28" u="none">
                  <a:solidFill>
                    <a:srgbClr val="000000"/>
                  </a:solidFill>
                  <a:latin typeface="DM Sans Bold"/>
                  <a:ea typeface="DM Sans Bold"/>
                  <a:cs typeface="DM Sans Bold"/>
                  <a:sym typeface="DM Sans Bold"/>
                </a:rPr>
                <a:t>mbedded Systems</a:t>
              </a:r>
            </a:p>
            <a:p>
              <a:pPr algn="l">
                <a:lnSpc>
                  <a:spcPts val="2697"/>
                </a:lnSpc>
              </a:pPr>
              <a:r>
                <a:rPr lang="en-US" sz="1798" spc="28" u="none">
                  <a:solidFill>
                    <a:srgbClr val="000000"/>
                  </a:solidFill>
                  <a:latin typeface="DM Sans"/>
                  <a:ea typeface="DM Sans"/>
                  <a:cs typeface="DM Sans"/>
                  <a:sym typeface="DM Sans"/>
                </a:rPr>
                <a:t>      Fi</a:t>
              </a:r>
              <a:r>
                <a:rPr lang="en-US" sz="1798" spc="28" u="none">
                  <a:solidFill>
                    <a:srgbClr val="000000"/>
                  </a:solidFill>
                  <a:latin typeface="DM Sans"/>
                  <a:ea typeface="DM Sans"/>
                  <a:cs typeface="DM Sans"/>
                  <a:sym typeface="DM Sans"/>
                </a:rPr>
                <a:t>rmware for ESP32-S3 with FreeRTOS.</a:t>
              </a:r>
            </a:p>
            <a:p>
              <a:pPr algn="l" marL="388215" indent="-194108" lvl="1">
                <a:lnSpc>
                  <a:spcPts val="2697"/>
                </a:lnSpc>
                <a:buFont typeface="Arial"/>
                <a:buChar char="•"/>
              </a:pPr>
              <a:r>
                <a:rPr lang="en-US" b="true" sz="1798" spc="28" u="none">
                  <a:solidFill>
                    <a:srgbClr val="000000"/>
                  </a:solidFill>
                  <a:latin typeface="DM Sans Bold"/>
                  <a:ea typeface="DM Sans Bold"/>
                  <a:cs typeface="DM Sans Bold"/>
                  <a:sym typeface="DM Sans Bold"/>
                </a:rPr>
                <a:t>IoT Security</a:t>
              </a:r>
            </a:p>
            <a:p>
              <a:pPr algn="l">
                <a:lnSpc>
                  <a:spcPts val="2697"/>
                </a:lnSpc>
              </a:pPr>
              <a:r>
                <a:rPr lang="en-US" sz="1798" spc="28" u="none">
                  <a:solidFill>
                    <a:srgbClr val="000000"/>
                  </a:solidFill>
                  <a:latin typeface="DM Sans"/>
                  <a:ea typeface="DM Sans"/>
                  <a:cs typeface="DM Sans"/>
                  <a:sym typeface="DM Sans"/>
                </a:rPr>
                <a:t>      C</a:t>
              </a:r>
              <a:r>
                <a:rPr lang="en-US" sz="1798" spc="28" u="none">
                  <a:solidFill>
                    <a:srgbClr val="000000"/>
                  </a:solidFill>
                  <a:latin typeface="DM Sans"/>
                  <a:ea typeface="DM Sans"/>
                  <a:cs typeface="DM Sans"/>
                  <a:sym typeface="DM Sans"/>
                </a:rPr>
                <a:t>ryptographic integrity (HMAC).</a:t>
              </a:r>
            </a:p>
          </p:txBody>
        </p:sp>
      </p:grpSp>
      <p:grpSp>
        <p:nvGrpSpPr>
          <p:cNvPr name="Group 5" id="5"/>
          <p:cNvGrpSpPr/>
          <p:nvPr/>
        </p:nvGrpSpPr>
        <p:grpSpPr>
          <a:xfrm rot="0">
            <a:off x="9999709" y="1378000"/>
            <a:ext cx="5758283" cy="1807765"/>
            <a:chOff x="0" y="0"/>
            <a:chExt cx="7677711" cy="2410354"/>
          </a:xfrm>
        </p:grpSpPr>
        <p:sp>
          <p:nvSpPr>
            <p:cNvPr name="TextBox 6" id="6"/>
            <p:cNvSpPr txBox="true"/>
            <p:nvPr/>
          </p:nvSpPr>
          <p:spPr>
            <a:xfrm rot="0">
              <a:off x="0" y="-95250"/>
              <a:ext cx="5377984" cy="590550"/>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Technologies Utilised</a:t>
              </a:r>
            </a:p>
          </p:txBody>
        </p:sp>
        <p:sp>
          <p:nvSpPr>
            <p:cNvPr name="TextBox 7" id="7"/>
            <p:cNvSpPr txBox="true"/>
            <p:nvPr/>
          </p:nvSpPr>
          <p:spPr>
            <a:xfrm rot="0">
              <a:off x="0" y="676168"/>
              <a:ext cx="7677711" cy="1734185"/>
            </a:xfrm>
            <a:prstGeom prst="rect">
              <a:avLst/>
            </a:prstGeom>
          </p:spPr>
          <p:txBody>
            <a:bodyPr anchor="t" rtlCol="false" tIns="0" lIns="0" bIns="0" rIns="0">
              <a:spAutoFit/>
            </a:bodyPr>
            <a:lstStyle/>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ESP32-S3 with BLE 5.1 Coded PHY (long-range).</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Fr</a:t>
              </a:r>
              <a:r>
                <a:rPr lang="en-US" sz="1799" spc="28" u="none">
                  <a:solidFill>
                    <a:srgbClr val="000000"/>
                  </a:solidFill>
                  <a:latin typeface="DM Sans"/>
                  <a:ea typeface="DM Sans"/>
                  <a:cs typeface="DM Sans"/>
                  <a:sym typeface="DM Sans"/>
                </a:rPr>
                <a:t>eeRTOS for real-time task scheduling.</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m</a:t>
              </a:r>
              <a:r>
                <a:rPr lang="en-US" sz="1799" spc="28" u="none">
                  <a:solidFill>
                    <a:srgbClr val="000000"/>
                  </a:solidFill>
                  <a:latin typeface="DM Sans"/>
                  <a:ea typeface="DM Sans"/>
                  <a:cs typeface="DM Sans"/>
                  <a:sym typeface="DM Sans"/>
                </a:rPr>
                <a:t>bedTLS for HMAC cryptographic verification.</a:t>
              </a:r>
            </a:p>
            <a:p>
              <a:pPr algn="l" marL="0" indent="0" lvl="0">
                <a:lnSpc>
                  <a:spcPts val="2699"/>
                </a:lnSpc>
              </a:pPr>
            </a:p>
          </p:txBody>
        </p:sp>
      </p:grpSp>
      <p:grpSp>
        <p:nvGrpSpPr>
          <p:cNvPr name="Group 8" id="8"/>
          <p:cNvGrpSpPr/>
          <p:nvPr/>
        </p:nvGrpSpPr>
        <p:grpSpPr>
          <a:xfrm rot="0">
            <a:off x="764887" y="6024597"/>
            <a:ext cx="6319012" cy="1807765"/>
            <a:chOff x="0" y="0"/>
            <a:chExt cx="8425350" cy="2410354"/>
          </a:xfrm>
        </p:grpSpPr>
        <p:sp>
          <p:nvSpPr>
            <p:cNvPr name="TextBox 9" id="9"/>
            <p:cNvSpPr txBox="true"/>
            <p:nvPr/>
          </p:nvSpPr>
          <p:spPr>
            <a:xfrm rot="0">
              <a:off x="0" y="676168"/>
              <a:ext cx="8425350" cy="1734185"/>
            </a:xfrm>
            <a:prstGeom prst="rect">
              <a:avLst/>
            </a:prstGeom>
          </p:spPr>
          <p:txBody>
            <a:bodyPr anchor="t" rtlCol="false" tIns="0" lIns="0" bIns="0" rIns="0">
              <a:spAutoFit/>
            </a:bodyPr>
            <a:lstStyle/>
            <a:p>
              <a:pPr algn="l" marL="388618" indent="-194309" lvl="1">
                <a:lnSpc>
                  <a:spcPts val="2699"/>
                </a:lnSpc>
                <a:buFont typeface="Arial"/>
                <a:buChar char="•"/>
              </a:pPr>
              <a:r>
                <a:rPr lang="en-US" sz="1799" spc="28">
                  <a:solidFill>
                    <a:srgbClr val="000000"/>
                  </a:solidFill>
                  <a:latin typeface="DM Sans"/>
                  <a:ea typeface="DM Sans"/>
                  <a:cs typeface="DM Sans"/>
                  <a:sym typeface="DM Sans"/>
                </a:rPr>
                <a:t>E</a:t>
              </a:r>
              <a:r>
                <a:rPr lang="en-US" sz="1799" spc="28">
                  <a:solidFill>
                    <a:srgbClr val="000000"/>
                  </a:solidFill>
                  <a:latin typeface="DM Sans"/>
                  <a:ea typeface="DM Sans"/>
                  <a:cs typeface="DM Sans"/>
                  <a:sym typeface="DM Sans"/>
                </a:rPr>
                <a:t>lec</a:t>
              </a:r>
              <a:r>
                <a:rPr lang="en-US" sz="1799" spc="28" u="none">
                  <a:solidFill>
                    <a:srgbClr val="000000"/>
                  </a:solidFill>
                  <a:latin typeface="DM Sans"/>
                  <a:ea typeface="DM Sans"/>
                  <a:cs typeface="DM Sans"/>
                  <a:sym typeface="DM Sans"/>
                </a:rPr>
                <a:t>tion convergence: time for nodes to agree on CH.</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F</a:t>
              </a:r>
              <a:r>
                <a:rPr lang="en-US" sz="1799" spc="28" u="none">
                  <a:solidFill>
                    <a:srgbClr val="000000"/>
                  </a:solidFill>
                  <a:latin typeface="DM Sans"/>
                  <a:ea typeface="DM Sans"/>
                  <a:cs typeface="DM Sans"/>
                  <a:sym typeface="DM Sans"/>
                </a:rPr>
                <a:t>airness: CH role distribution.</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S</a:t>
              </a:r>
              <a:r>
                <a:rPr lang="en-US" sz="1799" spc="28" u="none">
                  <a:solidFill>
                    <a:srgbClr val="000000"/>
                  </a:solidFill>
                  <a:latin typeface="DM Sans"/>
                  <a:ea typeface="DM Sans"/>
                  <a:cs typeface="DM Sans"/>
                  <a:sym typeface="DM Sans"/>
                </a:rPr>
                <a:t>ecurity: % spoof/replay rejection rate.</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Reliability: % successful end-to-end data delivery.</a:t>
              </a:r>
            </a:p>
          </p:txBody>
        </p:sp>
        <p:sp>
          <p:nvSpPr>
            <p:cNvPr name="TextBox 10" id="10"/>
            <p:cNvSpPr txBox="true"/>
            <p:nvPr/>
          </p:nvSpPr>
          <p:spPr>
            <a:xfrm rot="0">
              <a:off x="0" y="-95250"/>
              <a:ext cx="6201486" cy="590550"/>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How to Evaluate Success</a:t>
              </a:r>
            </a:p>
          </p:txBody>
        </p:sp>
      </p:grpSp>
      <p:grpSp>
        <p:nvGrpSpPr>
          <p:cNvPr name="Group 11" id="11"/>
          <p:cNvGrpSpPr/>
          <p:nvPr/>
        </p:nvGrpSpPr>
        <p:grpSpPr>
          <a:xfrm rot="0">
            <a:off x="9999709" y="3852516"/>
            <a:ext cx="7259591" cy="1141015"/>
            <a:chOff x="0" y="0"/>
            <a:chExt cx="9679454" cy="1521354"/>
          </a:xfrm>
        </p:grpSpPr>
        <p:sp>
          <p:nvSpPr>
            <p:cNvPr name="TextBox 12" id="12"/>
            <p:cNvSpPr txBox="true"/>
            <p:nvPr/>
          </p:nvSpPr>
          <p:spPr>
            <a:xfrm rot="0">
              <a:off x="0" y="676168"/>
              <a:ext cx="9679454" cy="845185"/>
            </a:xfrm>
            <a:prstGeom prst="rect">
              <a:avLst/>
            </a:prstGeom>
          </p:spPr>
          <p:txBody>
            <a:bodyPr anchor="t" rtlCol="false" tIns="0" lIns="0" bIns="0" rIns="0">
              <a:spAutoFit/>
            </a:bodyPr>
            <a:lstStyle/>
            <a:p>
              <a:pPr algn="l" marL="388618" indent="-194309" lvl="1">
                <a:lnSpc>
                  <a:spcPts val="2699"/>
                </a:lnSpc>
                <a:buFont typeface="Arial"/>
                <a:buChar char="•"/>
              </a:pPr>
              <a:r>
                <a:rPr lang="en-US" sz="1799" spc="28">
                  <a:solidFill>
                    <a:srgbClr val="000000"/>
                  </a:solidFill>
                  <a:latin typeface="DM Sans"/>
                  <a:ea typeface="DM Sans"/>
                  <a:cs typeface="DM Sans"/>
                  <a:sym typeface="DM Sans"/>
                </a:rPr>
                <a:t>Onl</a:t>
              </a:r>
              <a:r>
                <a:rPr lang="en-US" sz="1799" spc="28" u="none">
                  <a:solidFill>
                    <a:srgbClr val="000000"/>
                  </a:solidFill>
                  <a:latin typeface="DM Sans"/>
                  <a:ea typeface="DM Sans"/>
                  <a:cs typeface="DM Sans"/>
                  <a:sym typeface="DM Sans"/>
                </a:rPr>
                <a:t>y environmental and network performance data collected.</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No personal/human data, no ethical concerns.</a:t>
              </a:r>
            </a:p>
          </p:txBody>
        </p:sp>
        <p:sp>
          <p:nvSpPr>
            <p:cNvPr name="TextBox 13" id="13"/>
            <p:cNvSpPr txBox="true"/>
            <p:nvPr/>
          </p:nvSpPr>
          <p:spPr>
            <a:xfrm rot="0">
              <a:off x="0" y="-95250"/>
              <a:ext cx="8811252" cy="590550"/>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Data Availability and Ethical Clearance</a:t>
              </a:r>
            </a:p>
          </p:txBody>
        </p:sp>
      </p:grpSp>
      <p:grpSp>
        <p:nvGrpSpPr>
          <p:cNvPr name="Group 14" id="14"/>
          <p:cNvGrpSpPr/>
          <p:nvPr/>
        </p:nvGrpSpPr>
        <p:grpSpPr>
          <a:xfrm rot="0">
            <a:off x="163136" y="9546863"/>
            <a:ext cx="17961728" cy="519366"/>
            <a:chOff x="0" y="0"/>
            <a:chExt cx="23948970" cy="692488"/>
          </a:xfrm>
        </p:grpSpPr>
        <p:grpSp>
          <p:nvGrpSpPr>
            <p:cNvPr name="Group 15" id="15"/>
            <p:cNvGrpSpPr/>
            <p:nvPr/>
          </p:nvGrpSpPr>
          <p:grpSpPr>
            <a:xfrm rot="0">
              <a:off x="0" y="0"/>
              <a:ext cx="23948970" cy="692488"/>
              <a:chOff x="0" y="0"/>
              <a:chExt cx="4730661" cy="136788"/>
            </a:xfrm>
          </p:grpSpPr>
          <p:sp>
            <p:nvSpPr>
              <p:cNvPr name="Freeform 16" id="16"/>
              <p:cNvSpPr/>
              <p:nvPr/>
            </p:nvSpPr>
            <p:spPr>
              <a:xfrm flipH="false" flipV="false" rot="0">
                <a:off x="0" y="0"/>
                <a:ext cx="4730661" cy="136788"/>
              </a:xfrm>
              <a:custGeom>
                <a:avLst/>
                <a:gdLst/>
                <a:ahLst/>
                <a:cxnLst/>
                <a:rect r="r" b="b" t="t" l="l"/>
                <a:pathLst>
                  <a:path h="136788" w="4730661">
                    <a:moveTo>
                      <a:pt x="21982" y="0"/>
                    </a:moveTo>
                    <a:lnTo>
                      <a:pt x="4708679" y="0"/>
                    </a:lnTo>
                    <a:cubicBezTo>
                      <a:pt x="4714509" y="0"/>
                      <a:pt x="4720100" y="2316"/>
                      <a:pt x="4724222" y="6438"/>
                    </a:cubicBezTo>
                    <a:cubicBezTo>
                      <a:pt x="4728345" y="10561"/>
                      <a:pt x="4730661" y="16152"/>
                      <a:pt x="4730661" y="21982"/>
                    </a:cubicBezTo>
                    <a:lnTo>
                      <a:pt x="4730661" y="114806"/>
                    </a:lnTo>
                    <a:cubicBezTo>
                      <a:pt x="4730661" y="126946"/>
                      <a:pt x="4720819" y="136788"/>
                      <a:pt x="4708679" y="136788"/>
                    </a:cubicBezTo>
                    <a:lnTo>
                      <a:pt x="21982" y="136788"/>
                    </a:lnTo>
                    <a:cubicBezTo>
                      <a:pt x="9842" y="136788"/>
                      <a:pt x="0" y="126946"/>
                      <a:pt x="0" y="114806"/>
                    </a:cubicBezTo>
                    <a:lnTo>
                      <a:pt x="0" y="21982"/>
                    </a:lnTo>
                    <a:cubicBezTo>
                      <a:pt x="0" y="9842"/>
                      <a:pt x="9842" y="0"/>
                      <a:pt x="21982" y="0"/>
                    </a:cubicBezTo>
                    <a:close/>
                  </a:path>
                </a:pathLst>
              </a:custGeom>
              <a:solidFill>
                <a:srgbClr val="BABFCE"/>
              </a:solidFill>
            </p:spPr>
          </p:sp>
          <p:sp>
            <p:nvSpPr>
              <p:cNvPr name="TextBox 17" id="17"/>
              <p:cNvSpPr txBox="true"/>
              <p:nvPr/>
            </p:nvSpPr>
            <p:spPr>
              <a:xfrm>
                <a:off x="0" y="-38100"/>
                <a:ext cx="4730661" cy="174888"/>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154878" y="169300"/>
              <a:ext cx="19311729" cy="353888"/>
            </a:xfrm>
            <a:prstGeom prst="rect">
              <a:avLst/>
            </a:prstGeom>
          </p:spPr>
          <p:txBody>
            <a:bodyPr anchor="t" rtlCol="false" tIns="0" lIns="0" bIns="0" rIns="0">
              <a:spAutoFit/>
            </a:bodyPr>
            <a:lstStyle/>
            <a:p>
              <a:pPr algn="ctr">
                <a:lnSpc>
                  <a:spcPts val="1933"/>
                </a:lnSpc>
              </a:pPr>
              <a:r>
                <a:rPr lang="en-US" b="true" sz="1790">
                  <a:solidFill>
                    <a:srgbClr val="1C2120"/>
                  </a:solidFill>
                  <a:latin typeface="Poppins Bold"/>
                  <a:ea typeface="Poppins Bold"/>
                  <a:cs typeface="Poppins Bold"/>
                  <a:sym typeface="Poppins Bold"/>
                </a:rPr>
                <a:t>IT22564986 | Bandara K.B.O.V. | 25-26J-010</a:t>
              </a:r>
            </a:p>
          </p:txBody>
        </p:sp>
      </p:grpSp>
      <p:grpSp>
        <p:nvGrpSpPr>
          <p:cNvPr name="Group 19" id="19"/>
          <p:cNvGrpSpPr/>
          <p:nvPr/>
        </p:nvGrpSpPr>
        <p:grpSpPr>
          <a:xfrm rot="0">
            <a:off x="163136" y="189473"/>
            <a:ext cx="17961728" cy="519366"/>
            <a:chOff x="0" y="0"/>
            <a:chExt cx="23948970" cy="692488"/>
          </a:xfrm>
        </p:grpSpPr>
        <p:grpSp>
          <p:nvGrpSpPr>
            <p:cNvPr name="Group 20" id="20"/>
            <p:cNvGrpSpPr/>
            <p:nvPr/>
          </p:nvGrpSpPr>
          <p:grpSpPr>
            <a:xfrm rot="0">
              <a:off x="0" y="0"/>
              <a:ext cx="23948970" cy="692488"/>
              <a:chOff x="0" y="0"/>
              <a:chExt cx="4730661" cy="136788"/>
            </a:xfrm>
          </p:grpSpPr>
          <p:sp>
            <p:nvSpPr>
              <p:cNvPr name="Freeform 21" id="21"/>
              <p:cNvSpPr/>
              <p:nvPr/>
            </p:nvSpPr>
            <p:spPr>
              <a:xfrm flipH="false" flipV="false" rot="0">
                <a:off x="0" y="0"/>
                <a:ext cx="4730661" cy="136788"/>
              </a:xfrm>
              <a:custGeom>
                <a:avLst/>
                <a:gdLst/>
                <a:ahLst/>
                <a:cxnLst/>
                <a:rect r="r" b="b" t="t" l="l"/>
                <a:pathLst>
                  <a:path h="136788" w="4730661">
                    <a:moveTo>
                      <a:pt x="21982" y="0"/>
                    </a:moveTo>
                    <a:lnTo>
                      <a:pt x="4708679" y="0"/>
                    </a:lnTo>
                    <a:cubicBezTo>
                      <a:pt x="4714509" y="0"/>
                      <a:pt x="4720100" y="2316"/>
                      <a:pt x="4724222" y="6438"/>
                    </a:cubicBezTo>
                    <a:cubicBezTo>
                      <a:pt x="4728345" y="10561"/>
                      <a:pt x="4730661" y="16152"/>
                      <a:pt x="4730661" y="21982"/>
                    </a:cubicBezTo>
                    <a:lnTo>
                      <a:pt x="4730661" y="114806"/>
                    </a:lnTo>
                    <a:cubicBezTo>
                      <a:pt x="4730661" y="126946"/>
                      <a:pt x="4720819" y="136788"/>
                      <a:pt x="4708679" y="136788"/>
                    </a:cubicBezTo>
                    <a:lnTo>
                      <a:pt x="21982" y="136788"/>
                    </a:lnTo>
                    <a:cubicBezTo>
                      <a:pt x="9842" y="136788"/>
                      <a:pt x="0" y="126946"/>
                      <a:pt x="0" y="114806"/>
                    </a:cubicBezTo>
                    <a:lnTo>
                      <a:pt x="0" y="21982"/>
                    </a:lnTo>
                    <a:cubicBezTo>
                      <a:pt x="0" y="9842"/>
                      <a:pt x="9842" y="0"/>
                      <a:pt x="21982" y="0"/>
                    </a:cubicBezTo>
                    <a:close/>
                  </a:path>
                </a:pathLst>
              </a:custGeom>
              <a:solidFill>
                <a:srgbClr val="BABFCE"/>
              </a:solidFill>
            </p:spPr>
          </p:sp>
          <p:sp>
            <p:nvSpPr>
              <p:cNvPr name="TextBox 22" id="22"/>
              <p:cNvSpPr txBox="true"/>
              <p:nvPr/>
            </p:nvSpPr>
            <p:spPr>
              <a:xfrm>
                <a:off x="0" y="-38100"/>
                <a:ext cx="4730661" cy="174888"/>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2154878" y="169300"/>
              <a:ext cx="19311729" cy="353888"/>
            </a:xfrm>
            <a:prstGeom prst="rect">
              <a:avLst/>
            </a:prstGeom>
          </p:spPr>
          <p:txBody>
            <a:bodyPr anchor="t" rtlCol="false" tIns="0" lIns="0" bIns="0" rIns="0">
              <a:spAutoFit/>
            </a:bodyPr>
            <a:lstStyle/>
            <a:p>
              <a:pPr algn="ctr">
                <a:lnSpc>
                  <a:spcPts val="1933"/>
                </a:lnSpc>
              </a:pPr>
              <a:r>
                <a:rPr lang="en-US" b="true" sz="1790">
                  <a:solidFill>
                    <a:srgbClr val="1C2120"/>
                  </a:solidFill>
                  <a:latin typeface="Poppins Bold"/>
                  <a:ea typeface="Poppins Bold"/>
                  <a:cs typeface="Poppins Bold"/>
                  <a:sym typeface="Poppins Bold"/>
                </a:rPr>
                <a:t>Autonomous Cluster Formation and Cluster Head Selection System</a:t>
              </a:r>
            </a:p>
          </p:txBody>
        </p:sp>
      </p:grpSp>
      <p:sp>
        <p:nvSpPr>
          <p:cNvPr name="Freeform 24" id="24"/>
          <p:cNvSpPr/>
          <p:nvPr/>
        </p:nvSpPr>
        <p:spPr>
          <a:xfrm flipH="false" flipV="false" rot="0">
            <a:off x="360216" y="1315739"/>
            <a:ext cx="1528309" cy="1528309"/>
          </a:xfrm>
          <a:custGeom>
            <a:avLst/>
            <a:gdLst/>
            <a:ahLst/>
            <a:cxnLst/>
            <a:rect r="r" b="b" t="t" l="l"/>
            <a:pathLst>
              <a:path h="1528309" w="1528309">
                <a:moveTo>
                  <a:pt x="0" y="0"/>
                </a:moveTo>
                <a:lnTo>
                  <a:pt x="1528309" y="0"/>
                </a:lnTo>
                <a:lnTo>
                  <a:pt x="1528309" y="1528309"/>
                </a:lnTo>
                <a:lnTo>
                  <a:pt x="0" y="15283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316714" y="4152888"/>
            <a:ext cx="1423973" cy="1423973"/>
          </a:xfrm>
          <a:custGeom>
            <a:avLst/>
            <a:gdLst/>
            <a:ahLst/>
            <a:cxnLst/>
            <a:rect r="r" b="b" t="t" l="l"/>
            <a:pathLst>
              <a:path h="1423973" w="1423973">
                <a:moveTo>
                  <a:pt x="0" y="0"/>
                </a:moveTo>
                <a:lnTo>
                  <a:pt x="1423972" y="0"/>
                </a:lnTo>
                <a:lnTo>
                  <a:pt x="1423972" y="1423972"/>
                </a:lnTo>
                <a:lnTo>
                  <a:pt x="0" y="1423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7935820" y="1378000"/>
            <a:ext cx="1680391" cy="1665115"/>
          </a:xfrm>
          <a:custGeom>
            <a:avLst/>
            <a:gdLst/>
            <a:ahLst/>
            <a:cxnLst/>
            <a:rect r="r" b="b" t="t" l="l"/>
            <a:pathLst>
              <a:path h="1665115" w="1680391">
                <a:moveTo>
                  <a:pt x="0" y="0"/>
                </a:moveTo>
                <a:lnTo>
                  <a:pt x="1680391" y="0"/>
                </a:lnTo>
                <a:lnTo>
                  <a:pt x="1680391" y="1665115"/>
                </a:lnTo>
                <a:lnTo>
                  <a:pt x="0" y="16651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8113925" y="3721913"/>
            <a:ext cx="1324180" cy="1421587"/>
          </a:xfrm>
          <a:custGeom>
            <a:avLst/>
            <a:gdLst/>
            <a:ahLst/>
            <a:cxnLst/>
            <a:rect r="r" b="b" t="t" l="l"/>
            <a:pathLst>
              <a:path h="1421587" w="1324180">
                <a:moveTo>
                  <a:pt x="0" y="0"/>
                </a:moveTo>
                <a:lnTo>
                  <a:pt x="1324181" y="0"/>
                </a:lnTo>
                <a:lnTo>
                  <a:pt x="1324181" y="1421587"/>
                </a:lnTo>
                <a:lnTo>
                  <a:pt x="0" y="14215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7796124" y="5810250"/>
            <a:ext cx="1641982" cy="1641982"/>
          </a:xfrm>
          <a:custGeom>
            <a:avLst/>
            <a:gdLst/>
            <a:ahLst/>
            <a:cxnLst/>
            <a:rect r="r" b="b" t="t" l="l"/>
            <a:pathLst>
              <a:path h="1641982" w="1641982">
                <a:moveTo>
                  <a:pt x="0" y="0"/>
                </a:moveTo>
                <a:lnTo>
                  <a:pt x="1641982" y="0"/>
                </a:lnTo>
                <a:lnTo>
                  <a:pt x="1641982" y="1641982"/>
                </a:lnTo>
                <a:lnTo>
                  <a:pt x="0" y="16419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9" id="29"/>
          <p:cNvGrpSpPr/>
          <p:nvPr/>
        </p:nvGrpSpPr>
        <p:grpSpPr>
          <a:xfrm rot="0">
            <a:off x="9999709" y="5524534"/>
            <a:ext cx="7259591" cy="2807890"/>
            <a:chOff x="0" y="0"/>
            <a:chExt cx="9679454" cy="3743854"/>
          </a:xfrm>
        </p:grpSpPr>
        <p:sp>
          <p:nvSpPr>
            <p:cNvPr name="TextBox 30" id="30"/>
            <p:cNvSpPr txBox="true"/>
            <p:nvPr/>
          </p:nvSpPr>
          <p:spPr>
            <a:xfrm rot="0">
              <a:off x="0" y="676168"/>
              <a:ext cx="9679454" cy="3067685"/>
            </a:xfrm>
            <a:prstGeom prst="rect">
              <a:avLst/>
            </a:prstGeom>
          </p:spPr>
          <p:txBody>
            <a:bodyPr anchor="t" rtlCol="false" tIns="0" lIns="0" bIns="0" rIns="0">
              <a:spAutoFit/>
            </a:bodyPr>
            <a:lstStyle/>
            <a:p>
              <a:pPr algn="l" marL="388618" indent="-194309" lvl="1">
                <a:lnSpc>
                  <a:spcPts val="2699"/>
                </a:lnSpc>
                <a:buFont typeface="Arial"/>
                <a:buChar char="•"/>
              </a:pPr>
              <a:r>
                <a:rPr lang="en-US" sz="1799" spc="28">
                  <a:solidFill>
                    <a:srgbClr val="000000"/>
                  </a:solidFill>
                  <a:latin typeface="DM Sans"/>
                  <a:ea typeface="DM Sans"/>
                  <a:cs typeface="DM Sans"/>
                  <a:sym typeface="DM Sans"/>
                </a:rPr>
                <a:t>R</a:t>
              </a:r>
              <a:r>
                <a:rPr lang="en-US" sz="1799" spc="28" u="none">
                  <a:solidFill>
                    <a:srgbClr val="000000"/>
                  </a:solidFill>
                  <a:latin typeface="DM Sans"/>
                  <a:ea typeface="DM Sans"/>
                  <a:cs typeface="DM Sans"/>
                  <a:sym typeface="DM Sans"/>
                </a:rPr>
                <a:t>emote climate stations in forests, glaciers, coasts.</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 Early prediction with distributed sensors.</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Continuous monit</a:t>
              </a:r>
              <a:r>
                <a:rPr lang="en-US" sz="1799" spc="28" u="none">
                  <a:solidFill>
                    <a:srgbClr val="000000"/>
                  </a:solidFill>
                  <a:latin typeface="DM Sans"/>
                  <a:ea typeface="DM Sans"/>
                  <a:cs typeface="DM Sans"/>
                  <a:sym typeface="DM Sans"/>
                </a:rPr>
                <a:t>oring of CO₂, temperature, humidity, rainfall, ice melt.</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UAV-based data ferry to ensures connectivity in disconnected regions.</a:t>
              </a:r>
            </a:p>
            <a:p>
              <a:pPr algn="l">
                <a:lnSpc>
                  <a:spcPts val="2699"/>
                </a:lnSpc>
              </a:pPr>
            </a:p>
          </p:txBody>
        </p:sp>
        <p:sp>
          <p:nvSpPr>
            <p:cNvPr name="TextBox 31" id="31"/>
            <p:cNvSpPr txBox="true"/>
            <p:nvPr/>
          </p:nvSpPr>
          <p:spPr>
            <a:xfrm rot="0">
              <a:off x="0" y="-95250"/>
              <a:ext cx="8811252" cy="590550"/>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Real-World Use Case </a:t>
              </a:r>
            </a:p>
          </p:txBody>
        </p:sp>
      </p:gr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186" y="1028700"/>
            <a:ext cx="17961728" cy="8229600"/>
            <a:chOff x="0" y="0"/>
            <a:chExt cx="2455405" cy="1125003"/>
          </a:xfrm>
        </p:grpSpPr>
        <p:sp>
          <p:nvSpPr>
            <p:cNvPr name="Freeform 3" id="3"/>
            <p:cNvSpPr/>
            <p:nvPr/>
          </p:nvSpPr>
          <p:spPr>
            <a:xfrm flipH="false" flipV="false" rot="0">
              <a:off x="0" y="0"/>
              <a:ext cx="2455405" cy="1125003"/>
            </a:xfrm>
            <a:custGeom>
              <a:avLst/>
              <a:gdLst/>
              <a:ahLst/>
              <a:cxnLst/>
              <a:rect r="r" b="b" t="t" l="l"/>
              <a:pathLst>
                <a:path h="1125003" w="2455405">
                  <a:moveTo>
                    <a:pt x="42040" y="0"/>
                  </a:moveTo>
                  <a:lnTo>
                    <a:pt x="2413365" y="0"/>
                  </a:lnTo>
                  <a:cubicBezTo>
                    <a:pt x="2424515" y="0"/>
                    <a:pt x="2435208" y="4429"/>
                    <a:pt x="2443092" y="12313"/>
                  </a:cubicBezTo>
                  <a:cubicBezTo>
                    <a:pt x="2450976" y="20197"/>
                    <a:pt x="2455405" y="30890"/>
                    <a:pt x="2455405" y="42040"/>
                  </a:cubicBezTo>
                  <a:lnTo>
                    <a:pt x="2455405" y="1082963"/>
                  </a:lnTo>
                  <a:cubicBezTo>
                    <a:pt x="2455405" y="1094113"/>
                    <a:pt x="2450976" y="1104806"/>
                    <a:pt x="2443092" y="1112690"/>
                  </a:cubicBezTo>
                  <a:cubicBezTo>
                    <a:pt x="2435208" y="1120574"/>
                    <a:pt x="2424515" y="1125003"/>
                    <a:pt x="2413365" y="1125003"/>
                  </a:cubicBezTo>
                  <a:lnTo>
                    <a:pt x="42040" y="1125003"/>
                  </a:lnTo>
                  <a:cubicBezTo>
                    <a:pt x="30890" y="1125003"/>
                    <a:pt x="20197" y="1120574"/>
                    <a:pt x="12313" y="1112690"/>
                  </a:cubicBezTo>
                  <a:cubicBezTo>
                    <a:pt x="4429" y="1104806"/>
                    <a:pt x="0" y="1094113"/>
                    <a:pt x="0" y="1082963"/>
                  </a:cubicBezTo>
                  <a:lnTo>
                    <a:pt x="0" y="42040"/>
                  </a:lnTo>
                  <a:cubicBezTo>
                    <a:pt x="0" y="30890"/>
                    <a:pt x="4429" y="20197"/>
                    <a:pt x="12313" y="12313"/>
                  </a:cubicBezTo>
                  <a:cubicBezTo>
                    <a:pt x="20197" y="4429"/>
                    <a:pt x="30890" y="0"/>
                    <a:pt x="42040" y="0"/>
                  </a:cubicBezTo>
                  <a:close/>
                </a:path>
              </a:pathLst>
            </a:custGeom>
            <a:solidFill>
              <a:srgbClr val="AAD7D4"/>
            </a:solidFill>
          </p:spPr>
        </p:sp>
        <p:sp>
          <p:nvSpPr>
            <p:cNvPr name="TextBox 4" id="4"/>
            <p:cNvSpPr txBox="true"/>
            <p:nvPr/>
          </p:nvSpPr>
          <p:spPr>
            <a:xfrm>
              <a:off x="0" y="-38100"/>
              <a:ext cx="2455405" cy="116310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065307" y="847460"/>
            <a:ext cx="1701534" cy="1023460"/>
          </a:xfrm>
          <a:custGeom>
            <a:avLst/>
            <a:gdLst/>
            <a:ahLst/>
            <a:cxnLst/>
            <a:rect r="r" b="b" t="t" l="l"/>
            <a:pathLst>
              <a:path h="1023460" w="1701534">
                <a:moveTo>
                  <a:pt x="0" y="0"/>
                </a:moveTo>
                <a:lnTo>
                  <a:pt x="1701535" y="0"/>
                </a:lnTo>
                <a:lnTo>
                  <a:pt x="1701535" y="1023460"/>
                </a:lnTo>
                <a:lnTo>
                  <a:pt x="0" y="1023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015559" y="2023320"/>
            <a:ext cx="4256881" cy="361950"/>
          </a:xfrm>
          <a:prstGeom prst="rect">
            <a:avLst/>
          </a:prstGeom>
        </p:spPr>
        <p:txBody>
          <a:bodyPr anchor="t" rtlCol="false" tIns="0" lIns="0" bIns="0" rIns="0">
            <a:spAutoFit/>
          </a:bodyPr>
          <a:lstStyle/>
          <a:p>
            <a:pPr algn="ctr">
              <a:lnSpc>
                <a:spcPts val="2699"/>
              </a:lnSpc>
            </a:pPr>
            <a:r>
              <a:rPr lang="en-US" b="true" sz="2499">
                <a:solidFill>
                  <a:srgbClr val="1C2120"/>
                </a:solidFill>
                <a:latin typeface="Poppins Bold"/>
                <a:ea typeface="Poppins Bold"/>
                <a:cs typeface="Poppins Bold"/>
                <a:sym typeface="Poppins Bold"/>
              </a:rPr>
              <a:t>System Overview</a:t>
            </a:r>
          </a:p>
        </p:txBody>
      </p:sp>
      <p:grpSp>
        <p:nvGrpSpPr>
          <p:cNvPr name="Group 7" id="7"/>
          <p:cNvGrpSpPr/>
          <p:nvPr/>
        </p:nvGrpSpPr>
        <p:grpSpPr>
          <a:xfrm rot="0">
            <a:off x="163136" y="189473"/>
            <a:ext cx="17961728" cy="519366"/>
            <a:chOff x="0" y="0"/>
            <a:chExt cx="23948970" cy="692488"/>
          </a:xfrm>
        </p:grpSpPr>
        <p:grpSp>
          <p:nvGrpSpPr>
            <p:cNvPr name="Group 8" id="8"/>
            <p:cNvGrpSpPr/>
            <p:nvPr/>
          </p:nvGrpSpPr>
          <p:grpSpPr>
            <a:xfrm rot="0">
              <a:off x="0" y="0"/>
              <a:ext cx="23948970" cy="692488"/>
              <a:chOff x="0" y="0"/>
              <a:chExt cx="4730661" cy="136788"/>
            </a:xfrm>
          </p:grpSpPr>
          <p:sp>
            <p:nvSpPr>
              <p:cNvPr name="Freeform 9" id="9"/>
              <p:cNvSpPr/>
              <p:nvPr/>
            </p:nvSpPr>
            <p:spPr>
              <a:xfrm flipH="false" flipV="false" rot="0">
                <a:off x="0" y="0"/>
                <a:ext cx="4730661" cy="136788"/>
              </a:xfrm>
              <a:custGeom>
                <a:avLst/>
                <a:gdLst/>
                <a:ahLst/>
                <a:cxnLst/>
                <a:rect r="r" b="b" t="t" l="l"/>
                <a:pathLst>
                  <a:path h="136788" w="4730661">
                    <a:moveTo>
                      <a:pt x="21982" y="0"/>
                    </a:moveTo>
                    <a:lnTo>
                      <a:pt x="4708679" y="0"/>
                    </a:lnTo>
                    <a:cubicBezTo>
                      <a:pt x="4714509" y="0"/>
                      <a:pt x="4720100" y="2316"/>
                      <a:pt x="4724222" y="6438"/>
                    </a:cubicBezTo>
                    <a:cubicBezTo>
                      <a:pt x="4728345" y="10561"/>
                      <a:pt x="4730661" y="16152"/>
                      <a:pt x="4730661" y="21982"/>
                    </a:cubicBezTo>
                    <a:lnTo>
                      <a:pt x="4730661" y="114806"/>
                    </a:lnTo>
                    <a:cubicBezTo>
                      <a:pt x="4730661" y="126946"/>
                      <a:pt x="4720819" y="136788"/>
                      <a:pt x="4708679" y="136788"/>
                    </a:cubicBezTo>
                    <a:lnTo>
                      <a:pt x="21982" y="136788"/>
                    </a:lnTo>
                    <a:cubicBezTo>
                      <a:pt x="9842" y="136788"/>
                      <a:pt x="0" y="126946"/>
                      <a:pt x="0" y="114806"/>
                    </a:cubicBezTo>
                    <a:lnTo>
                      <a:pt x="0" y="21982"/>
                    </a:lnTo>
                    <a:cubicBezTo>
                      <a:pt x="0" y="9842"/>
                      <a:pt x="9842" y="0"/>
                      <a:pt x="21982" y="0"/>
                    </a:cubicBezTo>
                    <a:close/>
                  </a:path>
                </a:pathLst>
              </a:custGeom>
              <a:solidFill>
                <a:srgbClr val="BABFCE"/>
              </a:solidFill>
            </p:spPr>
          </p:sp>
          <p:sp>
            <p:nvSpPr>
              <p:cNvPr name="TextBox 10" id="10"/>
              <p:cNvSpPr txBox="true"/>
              <p:nvPr/>
            </p:nvSpPr>
            <p:spPr>
              <a:xfrm>
                <a:off x="0" y="-38100"/>
                <a:ext cx="4730661" cy="17488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154878" y="169300"/>
              <a:ext cx="19311729" cy="353888"/>
            </a:xfrm>
            <a:prstGeom prst="rect">
              <a:avLst/>
            </a:prstGeom>
          </p:spPr>
          <p:txBody>
            <a:bodyPr anchor="t" rtlCol="false" tIns="0" lIns="0" bIns="0" rIns="0">
              <a:spAutoFit/>
            </a:bodyPr>
            <a:lstStyle/>
            <a:p>
              <a:pPr algn="ctr">
                <a:lnSpc>
                  <a:spcPts val="1933"/>
                </a:lnSpc>
              </a:pPr>
              <a:r>
                <a:rPr lang="en-US" b="true" sz="1790">
                  <a:solidFill>
                    <a:srgbClr val="1C2120"/>
                  </a:solidFill>
                  <a:latin typeface="Poppins Bold"/>
                  <a:ea typeface="Poppins Bold"/>
                  <a:cs typeface="Poppins Bold"/>
                  <a:sym typeface="Poppins Bold"/>
                </a:rPr>
                <a:t>Autonomous Cluster Formation and Cluster Head Selection System</a:t>
              </a:r>
            </a:p>
          </p:txBody>
        </p:sp>
      </p:grpSp>
      <p:grpSp>
        <p:nvGrpSpPr>
          <p:cNvPr name="Group 12" id="12"/>
          <p:cNvGrpSpPr/>
          <p:nvPr/>
        </p:nvGrpSpPr>
        <p:grpSpPr>
          <a:xfrm rot="0">
            <a:off x="163136" y="9546863"/>
            <a:ext cx="17961728" cy="519366"/>
            <a:chOff x="0" y="0"/>
            <a:chExt cx="23948970" cy="692488"/>
          </a:xfrm>
        </p:grpSpPr>
        <p:grpSp>
          <p:nvGrpSpPr>
            <p:cNvPr name="Group 13" id="13"/>
            <p:cNvGrpSpPr/>
            <p:nvPr/>
          </p:nvGrpSpPr>
          <p:grpSpPr>
            <a:xfrm rot="0">
              <a:off x="0" y="0"/>
              <a:ext cx="23948970" cy="692488"/>
              <a:chOff x="0" y="0"/>
              <a:chExt cx="4730661" cy="136788"/>
            </a:xfrm>
          </p:grpSpPr>
          <p:sp>
            <p:nvSpPr>
              <p:cNvPr name="Freeform 14" id="14"/>
              <p:cNvSpPr/>
              <p:nvPr/>
            </p:nvSpPr>
            <p:spPr>
              <a:xfrm flipH="false" flipV="false" rot="0">
                <a:off x="0" y="0"/>
                <a:ext cx="4730661" cy="136788"/>
              </a:xfrm>
              <a:custGeom>
                <a:avLst/>
                <a:gdLst/>
                <a:ahLst/>
                <a:cxnLst/>
                <a:rect r="r" b="b" t="t" l="l"/>
                <a:pathLst>
                  <a:path h="136788" w="4730661">
                    <a:moveTo>
                      <a:pt x="21982" y="0"/>
                    </a:moveTo>
                    <a:lnTo>
                      <a:pt x="4708679" y="0"/>
                    </a:lnTo>
                    <a:cubicBezTo>
                      <a:pt x="4714509" y="0"/>
                      <a:pt x="4720100" y="2316"/>
                      <a:pt x="4724222" y="6438"/>
                    </a:cubicBezTo>
                    <a:cubicBezTo>
                      <a:pt x="4728345" y="10561"/>
                      <a:pt x="4730661" y="16152"/>
                      <a:pt x="4730661" y="21982"/>
                    </a:cubicBezTo>
                    <a:lnTo>
                      <a:pt x="4730661" y="114806"/>
                    </a:lnTo>
                    <a:cubicBezTo>
                      <a:pt x="4730661" y="126946"/>
                      <a:pt x="4720819" y="136788"/>
                      <a:pt x="4708679" y="136788"/>
                    </a:cubicBezTo>
                    <a:lnTo>
                      <a:pt x="21982" y="136788"/>
                    </a:lnTo>
                    <a:cubicBezTo>
                      <a:pt x="9842" y="136788"/>
                      <a:pt x="0" y="126946"/>
                      <a:pt x="0" y="114806"/>
                    </a:cubicBezTo>
                    <a:lnTo>
                      <a:pt x="0" y="21982"/>
                    </a:lnTo>
                    <a:cubicBezTo>
                      <a:pt x="0" y="9842"/>
                      <a:pt x="9842" y="0"/>
                      <a:pt x="21982" y="0"/>
                    </a:cubicBezTo>
                    <a:close/>
                  </a:path>
                </a:pathLst>
              </a:custGeom>
              <a:solidFill>
                <a:srgbClr val="BABFCE"/>
              </a:solidFill>
            </p:spPr>
          </p:sp>
          <p:sp>
            <p:nvSpPr>
              <p:cNvPr name="TextBox 15" id="15"/>
              <p:cNvSpPr txBox="true"/>
              <p:nvPr/>
            </p:nvSpPr>
            <p:spPr>
              <a:xfrm>
                <a:off x="0" y="-38100"/>
                <a:ext cx="4730661" cy="174888"/>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154878" y="169300"/>
              <a:ext cx="19311729" cy="353888"/>
            </a:xfrm>
            <a:prstGeom prst="rect">
              <a:avLst/>
            </a:prstGeom>
          </p:spPr>
          <p:txBody>
            <a:bodyPr anchor="t" rtlCol="false" tIns="0" lIns="0" bIns="0" rIns="0">
              <a:spAutoFit/>
            </a:bodyPr>
            <a:lstStyle/>
            <a:p>
              <a:pPr algn="ctr">
                <a:lnSpc>
                  <a:spcPts val="1933"/>
                </a:lnSpc>
              </a:pPr>
              <a:r>
                <a:rPr lang="en-US" b="true" sz="1790">
                  <a:solidFill>
                    <a:srgbClr val="1C2120"/>
                  </a:solidFill>
                  <a:latin typeface="Poppins Bold"/>
                  <a:ea typeface="Poppins Bold"/>
                  <a:cs typeface="Poppins Bold"/>
                  <a:sym typeface="Poppins Bold"/>
                </a:rPr>
                <a:t>IT22564986 | Bandara K.B.O.V. | 25-26J-010</a:t>
              </a:r>
            </a:p>
          </p:txBody>
        </p:sp>
      </p:grpSp>
      <p:sp>
        <p:nvSpPr>
          <p:cNvPr name="TextBox 17" id="17"/>
          <p:cNvSpPr txBox="true"/>
          <p:nvPr/>
        </p:nvSpPr>
        <p:spPr>
          <a:xfrm rot="0">
            <a:off x="1028700" y="2480520"/>
            <a:ext cx="3775381" cy="3312795"/>
          </a:xfrm>
          <a:prstGeom prst="rect">
            <a:avLst/>
          </a:prstGeom>
        </p:spPr>
        <p:txBody>
          <a:bodyPr anchor="t" rtlCol="false" tIns="0" lIns="0" bIns="0" rIns="0">
            <a:spAutoFit/>
          </a:bodyPr>
          <a:lstStyle/>
          <a:p>
            <a:pPr algn="ctr">
              <a:lnSpc>
                <a:spcPts val="2699"/>
              </a:lnSpc>
            </a:pPr>
            <a:r>
              <a:rPr lang="en-US" b="true" sz="1799" spc="28">
                <a:solidFill>
                  <a:srgbClr val="1C2120"/>
                </a:solidFill>
                <a:latin typeface="DM Sans Bold"/>
                <a:ea typeface="DM Sans Bold"/>
                <a:cs typeface="DM Sans Bold"/>
                <a:sym typeface="DM Sans Bold"/>
              </a:rPr>
              <a:t>Gene</a:t>
            </a:r>
            <a:r>
              <a:rPr lang="en-US" b="true" sz="1799" spc="28">
                <a:solidFill>
                  <a:srgbClr val="1C2120"/>
                </a:solidFill>
                <a:latin typeface="DM Sans Bold"/>
                <a:ea typeface="DM Sans Bold"/>
                <a:cs typeface="DM Sans Bold"/>
                <a:sym typeface="DM Sans Bold"/>
              </a:rPr>
              <a:t>ral Architecture</a:t>
            </a:r>
          </a:p>
          <a:p>
            <a:pPr algn="ctr">
              <a:lnSpc>
                <a:spcPts val="2699"/>
              </a:lnSpc>
            </a:pPr>
          </a:p>
          <a:p>
            <a:pPr algn="l" marL="388618" indent="-194309" lvl="1">
              <a:lnSpc>
                <a:spcPts val="2699"/>
              </a:lnSpc>
              <a:buFont typeface="Arial"/>
              <a:buChar char="•"/>
            </a:pPr>
            <a:r>
              <a:rPr lang="en-US" sz="1799" spc="28">
                <a:solidFill>
                  <a:srgbClr val="1C2120"/>
                </a:solidFill>
                <a:latin typeface="DM Sans"/>
                <a:ea typeface="DM Sans"/>
                <a:cs typeface="DM Sans"/>
                <a:sym typeface="DM Sans"/>
              </a:rPr>
              <a:t>Sensor nodes self-organize into clusters.</a:t>
            </a:r>
          </a:p>
          <a:p>
            <a:pPr algn="l" marL="388618" indent="-194309" lvl="1">
              <a:lnSpc>
                <a:spcPts val="2699"/>
              </a:lnSpc>
              <a:buFont typeface="Arial"/>
              <a:buChar char="•"/>
            </a:pPr>
            <a:r>
              <a:rPr lang="en-US" sz="1799" spc="28">
                <a:solidFill>
                  <a:srgbClr val="1C2120"/>
                </a:solidFill>
                <a:latin typeface="DM Sans"/>
                <a:ea typeface="DM Sans"/>
                <a:cs typeface="DM Sans"/>
                <a:sym typeface="DM Sans"/>
              </a:rPr>
              <a:t>A Cluster Head (CH) is </a:t>
            </a:r>
            <a:r>
              <a:rPr lang="en-US" sz="1799" spc="28" u="none">
                <a:solidFill>
                  <a:srgbClr val="1C2120"/>
                </a:solidFill>
                <a:latin typeface="DM Sans"/>
                <a:ea typeface="DM Sans"/>
                <a:cs typeface="DM Sans"/>
                <a:sym typeface="DM Sans"/>
              </a:rPr>
              <a:t>elected using a secure, fair, and multi-parameter algorithm.</a:t>
            </a:r>
          </a:p>
          <a:p>
            <a:pPr algn="l" marL="388618" indent="-194309" lvl="1">
              <a:lnSpc>
                <a:spcPts val="2699"/>
              </a:lnSpc>
              <a:buFont typeface="Arial"/>
              <a:buChar char="•"/>
            </a:pPr>
            <a:r>
              <a:rPr lang="en-US" sz="1799" spc="28" u="none">
                <a:solidFill>
                  <a:srgbClr val="1C2120"/>
                </a:solidFill>
                <a:latin typeface="DM Sans"/>
                <a:ea typeface="DM Sans"/>
                <a:cs typeface="DM Sans"/>
                <a:sym typeface="DM Sans"/>
              </a:rPr>
              <a:t>The elected CH is responsible for local coordi</a:t>
            </a:r>
            <a:r>
              <a:rPr lang="en-US" sz="1799" spc="28" u="none">
                <a:solidFill>
                  <a:srgbClr val="1C2120"/>
                </a:solidFill>
                <a:latin typeface="DM Sans"/>
                <a:ea typeface="DM Sans"/>
                <a:cs typeface="DM Sans"/>
                <a:sym typeface="DM Sans"/>
              </a:rPr>
              <a:t>nation until UAV pickup.</a:t>
            </a:r>
          </a:p>
        </p:txBody>
      </p:sp>
      <p:sp>
        <p:nvSpPr>
          <p:cNvPr name="TextBox 18" id="18"/>
          <p:cNvSpPr txBox="true"/>
          <p:nvPr/>
        </p:nvSpPr>
        <p:spPr>
          <a:xfrm rot="0">
            <a:off x="5742031" y="2480520"/>
            <a:ext cx="6803938" cy="5646420"/>
          </a:xfrm>
          <a:prstGeom prst="rect">
            <a:avLst/>
          </a:prstGeom>
        </p:spPr>
        <p:txBody>
          <a:bodyPr anchor="t" rtlCol="false" tIns="0" lIns="0" bIns="0" rIns="0">
            <a:spAutoFit/>
          </a:bodyPr>
          <a:lstStyle/>
          <a:p>
            <a:pPr algn="ctr">
              <a:lnSpc>
                <a:spcPts val="2699"/>
              </a:lnSpc>
            </a:pPr>
            <a:r>
              <a:rPr lang="en-US" b="true" sz="1799" spc="28">
                <a:solidFill>
                  <a:srgbClr val="1C2120"/>
                </a:solidFill>
                <a:latin typeface="DM Sans Bold"/>
                <a:ea typeface="DM Sans Bold"/>
                <a:cs typeface="DM Sans Bold"/>
                <a:sym typeface="DM Sans Bold"/>
              </a:rPr>
              <a:t>Node Leve</a:t>
            </a:r>
            <a:r>
              <a:rPr lang="en-US" b="true" sz="1799" spc="28">
                <a:solidFill>
                  <a:srgbClr val="1C2120"/>
                </a:solidFill>
                <a:latin typeface="DM Sans Bold"/>
                <a:ea typeface="DM Sans Bold"/>
                <a:cs typeface="DM Sans Bold"/>
                <a:sym typeface="DM Sans Bold"/>
              </a:rPr>
              <a:t>l Behaviour </a:t>
            </a:r>
          </a:p>
          <a:p>
            <a:pPr algn="just" marL="388618" indent="-194309" lvl="1">
              <a:lnSpc>
                <a:spcPts val="2699"/>
              </a:lnSpc>
              <a:buFont typeface="Arial"/>
              <a:buChar char="•"/>
            </a:pPr>
            <a:r>
              <a:rPr lang="en-US" b="true" sz="1799" spc="28">
                <a:solidFill>
                  <a:srgbClr val="1C2120"/>
                </a:solidFill>
                <a:latin typeface="DM Sans Bold"/>
                <a:ea typeface="DM Sans Bold"/>
                <a:cs typeface="DM Sans Bold"/>
                <a:sym typeface="DM Sans Bold"/>
              </a:rPr>
              <a:t>Neighbour Discovery:</a:t>
            </a:r>
          </a:p>
          <a:p>
            <a:pPr algn="just">
              <a:lnSpc>
                <a:spcPts val="2699"/>
              </a:lnSpc>
            </a:pPr>
            <a:r>
              <a:rPr lang="en-US" sz="1799" spc="28">
                <a:solidFill>
                  <a:srgbClr val="1C2120"/>
                </a:solidFill>
                <a:latin typeface="DM Sans"/>
                <a:ea typeface="DM Sans"/>
                <a:cs typeface="DM Sans"/>
                <a:sym typeface="DM Sans"/>
              </a:rPr>
              <a:t>Each ESP32-S3 node periodically broadcasts BLE extended advertisements to announce its presence.</a:t>
            </a:r>
          </a:p>
          <a:p>
            <a:pPr algn="just" marL="388618" indent="-194309" lvl="1">
              <a:lnSpc>
                <a:spcPts val="2699"/>
              </a:lnSpc>
              <a:buFont typeface="Arial"/>
              <a:buChar char="•"/>
            </a:pPr>
            <a:r>
              <a:rPr lang="en-US" b="true" sz="1799" spc="28">
                <a:solidFill>
                  <a:srgbClr val="1C2120"/>
                </a:solidFill>
                <a:latin typeface="DM Sans Bold"/>
                <a:ea typeface="DM Sans Bold"/>
                <a:cs typeface="DM Sans Bold"/>
                <a:sym typeface="DM Sans Bold"/>
              </a:rPr>
              <a:t>Score</a:t>
            </a:r>
            <a:r>
              <a:rPr lang="en-US" b="true" sz="1799" spc="28">
                <a:solidFill>
                  <a:srgbClr val="1C2120"/>
                </a:solidFill>
                <a:latin typeface="DM Sans Bold"/>
                <a:ea typeface="DM Sans Bold"/>
                <a:cs typeface="DM Sans Bold"/>
                <a:sym typeface="DM Sans Bold"/>
              </a:rPr>
              <a:t> Calculation:</a:t>
            </a:r>
          </a:p>
          <a:p>
            <a:pPr algn="just">
              <a:lnSpc>
                <a:spcPts val="2699"/>
              </a:lnSpc>
            </a:pPr>
            <a:r>
              <a:rPr lang="en-US" sz="1799" spc="28">
                <a:solidFill>
                  <a:srgbClr val="1C2120"/>
                </a:solidFill>
                <a:latin typeface="DM Sans"/>
                <a:ea typeface="DM Sans"/>
                <a:cs typeface="DM Sans"/>
                <a:sym typeface="DM Sans"/>
              </a:rPr>
              <a:t>Every node computes a composite </a:t>
            </a:r>
            <a:r>
              <a:rPr lang="en-US" sz="1799" spc="28" u="none">
                <a:solidFill>
                  <a:srgbClr val="1C2120"/>
                </a:solidFill>
                <a:latin typeface="DM Sans"/>
                <a:ea typeface="DM Sans"/>
                <a:cs typeface="DM Sans"/>
                <a:sym typeface="DM Sans"/>
              </a:rPr>
              <a:t>election score based on:</a:t>
            </a:r>
          </a:p>
          <a:p>
            <a:pPr algn="just">
              <a:lnSpc>
                <a:spcPts val="2699"/>
              </a:lnSpc>
            </a:pPr>
            <a:r>
              <a:rPr lang="en-US" b="true" sz="1799" spc="28" u="none">
                <a:solidFill>
                  <a:srgbClr val="1C2120"/>
                </a:solidFill>
                <a:latin typeface="DM Sans Bold"/>
                <a:ea typeface="DM Sans Bold"/>
                <a:cs typeface="DM Sans Bold"/>
                <a:sym typeface="DM Sans Bold"/>
              </a:rPr>
              <a:t>Battery Level</a:t>
            </a:r>
            <a:r>
              <a:rPr lang="en-US" sz="1799" spc="28" u="none">
                <a:solidFill>
                  <a:srgbClr val="1C2120"/>
                </a:solidFill>
                <a:latin typeface="DM Sans"/>
                <a:ea typeface="DM Sans"/>
                <a:cs typeface="DM Sans"/>
                <a:sym typeface="DM Sans"/>
              </a:rPr>
              <a:t>: Normalised via ADC readings.</a:t>
            </a:r>
          </a:p>
          <a:p>
            <a:pPr algn="just">
              <a:lnSpc>
                <a:spcPts val="2699"/>
              </a:lnSpc>
            </a:pPr>
            <a:r>
              <a:rPr lang="en-US" b="true" sz="1799" spc="28" u="none">
                <a:solidFill>
                  <a:srgbClr val="1C2120"/>
                </a:solidFill>
                <a:latin typeface="DM Sans Bold"/>
                <a:ea typeface="DM Sans Bold"/>
                <a:cs typeface="DM Sans Bold"/>
                <a:sym typeface="DM Sans Bold"/>
              </a:rPr>
              <a:t>Uptime</a:t>
            </a:r>
            <a:r>
              <a:rPr lang="en-US" sz="1799" spc="28" u="none">
                <a:solidFill>
                  <a:srgbClr val="1C2120"/>
                </a:solidFill>
                <a:latin typeface="DM Sans"/>
                <a:ea typeface="DM Sans"/>
                <a:cs typeface="DM Sans"/>
                <a:sym typeface="DM Sans"/>
              </a:rPr>
              <a:t>: Persistent tracking using RTC memory.</a:t>
            </a:r>
          </a:p>
          <a:p>
            <a:pPr algn="just">
              <a:lnSpc>
                <a:spcPts val="2699"/>
              </a:lnSpc>
            </a:pPr>
            <a:r>
              <a:rPr lang="en-US" b="true" sz="1799" spc="28" u="none">
                <a:solidFill>
                  <a:srgbClr val="1C2120"/>
                </a:solidFill>
                <a:latin typeface="DM Sans Bold"/>
                <a:ea typeface="DM Sans Bold"/>
                <a:cs typeface="DM Sans Bold"/>
                <a:sym typeface="DM Sans Bold"/>
              </a:rPr>
              <a:t>Trust Score</a:t>
            </a:r>
            <a:r>
              <a:rPr lang="en-US" sz="1799" spc="28" u="none">
                <a:solidFill>
                  <a:srgbClr val="1C2120"/>
                </a:solidFill>
                <a:latin typeface="DM Sans"/>
                <a:ea typeface="DM Sans"/>
                <a:cs typeface="DM Sans"/>
                <a:sym typeface="DM Sans"/>
              </a:rPr>
              <a:t>: Calculated from handshake success rate, packet delivery ratio, and neighbour feedback.</a:t>
            </a:r>
          </a:p>
          <a:p>
            <a:pPr algn="just">
              <a:lnSpc>
                <a:spcPts val="2699"/>
              </a:lnSpc>
            </a:pPr>
            <a:r>
              <a:rPr lang="en-US" b="true" sz="1799" spc="28" u="none">
                <a:solidFill>
                  <a:srgbClr val="1C2120"/>
                </a:solidFill>
                <a:latin typeface="DM Sans Bold"/>
                <a:ea typeface="DM Sans Bold"/>
                <a:cs typeface="DM Sans Bold"/>
                <a:sym typeface="DM Sans Bold"/>
              </a:rPr>
              <a:t>Link Quality</a:t>
            </a:r>
            <a:r>
              <a:rPr lang="en-US" sz="1799" spc="28" u="none">
                <a:solidFill>
                  <a:srgbClr val="1C2120"/>
                </a:solidFill>
                <a:latin typeface="DM Sans"/>
                <a:ea typeface="DM Sans"/>
                <a:cs typeface="DM Sans"/>
                <a:sym typeface="DM Sans"/>
              </a:rPr>
              <a:t>: Evaluated using RSSI and packet error rate (PER).</a:t>
            </a:r>
          </a:p>
          <a:p>
            <a:pPr algn="just" marL="388618" indent="-194309" lvl="1">
              <a:lnSpc>
                <a:spcPts val="2699"/>
              </a:lnSpc>
              <a:buFont typeface="Arial"/>
              <a:buChar char="•"/>
            </a:pPr>
            <a:r>
              <a:rPr lang="en-US" b="true" sz="1799" spc="28" u="none">
                <a:solidFill>
                  <a:srgbClr val="1C2120"/>
                </a:solidFill>
                <a:latin typeface="DM Sans Bold"/>
                <a:ea typeface="DM Sans Bold"/>
                <a:cs typeface="DM Sans Bold"/>
                <a:sym typeface="DM Sans Bold"/>
              </a:rPr>
              <a:t>Score Exchange:</a:t>
            </a:r>
          </a:p>
          <a:p>
            <a:pPr algn="just">
              <a:lnSpc>
                <a:spcPts val="2699"/>
              </a:lnSpc>
            </a:pPr>
            <a:r>
              <a:rPr lang="en-US" sz="1799" spc="28" u="none">
                <a:solidFill>
                  <a:srgbClr val="1C2120"/>
                </a:solidFill>
                <a:latin typeface="DM Sans"/>
                <a:ea typeface="DM Sans"/>
                <a:cs typeface="DM Sans"/>
                <a:sym typeface="DM Sans"/>
              </a:rPr>
              <a:t>Nodes broadcast their computed score securely to neighbours.</a:t>
            </a:r>
          </a:p>
          <a:p>
            <a:pPr algn="just" marL="388618" indent="-194309" lvl="1">
              <a:lnSpc>
                <a:spcPts val="2699"/>
              </a:lnSpc>
              <a:buFont typeface="Arial"/>
              <a:buChar char="•"/>
            </a:pPr>
            <a:r>
              <a:rPr lang="en-US" b="true" sz="1799" spc="28" u="none">
                <a:solidFill>
                  <a:srgbClr val="1C2120"/>
                </a:solidFill>
                <a:latin typeface="DM Sans Bold"/>
                <a:ea typeface="DM Sans Bold"/>
                <a:cs typeface="DM Sans Bold"/>
                <a:sym typeface="DM Sans Bold"/>
              </a:rPr>
              <a:t>CH Election:</a:t>
            </a:r>
          </a:p>
          <a:p>
            <a:pPr algn="just">
              <a:lnSpc>
                <a:spcPts val="2699"/>
              </a:lnSpc>
            </a:pPr>
            <a:r>
              <a:rPr lang="en-US" sz="1799" spc="28" u="none">
                <a:solidFill>
                  <a:srgbClr val="1C2120"/>
                </a:solidFill>
                <a:latin typeface="DM Sans"/>
                <a:ea typeface="DM Sans"/>
                <a:cs typeface="DM Sans"/>
                <a:sym typeface="DM Sans"/>
              </a:rPr>
              <a:t>The node with the highest verified score is elected as the Cluster Head. Ties are resolved by MAC address.</a:t>
            </a:r>
          </a:p>
        </p:txBody>
      </p:sp>
      <p:sp>
        <p:nvSpPr>
          <p:cNvPr name="TextBox 19" id="19"/>
          <p:cNvSpPr txBox="true"/>
          <p:nvPr/>
        </p:nvSpPr>
        <p:spPr>
          <a:xfrm rot="0">
            <a:off x="13483919" y="2480520"/>
            <a:ext cx="3775381" cy="3979545"/>
          </a:xfrm>
          <a:prstGeom prst="rect">
            <a:avLst/>
          </a:prstGeom>
        </p:spPr>
        <p:txBody>
          <a:bodyPr anchor="t" rtlCol="false" tIns="0" lIns="0" bIns="0" rIns="0">
            <a:spAutoFit/>
          </a:bodyPr>
          <a:lstStyle/>
          <a:p>
            <a:pPr algn="ctr">
              <a:lnSpc>
                <a:spcPts val="2699"/>
              </a:lnSpc>
            </a:pPr>
            <a:r>
              <a:rPr lang="en-US" b="true" sz="1799" spc="28">
                <a:solidFill>
                  <a:srgbClr val="1C2120"/>
                </a:solidFill>
                <a:latin typeface="DM Sans Bold"/>
                <a:ea typeface="DM Sans Bold"/>
                <a:cs typeface="DM Sans Bold"/>
                <a:sym typeface="DM Sans Bold"/>
              </a:rPr>
              <a:t>Secu</a:t>
            </a:r>
            <a:r>
              <a:rPr lang="en-US" b="true" sz="1799" spc="28">
                <a:solidFill>
                  <a:srgbClr val="1C2120"/>
                </a:solidFill>
                <a:latin typeface="DM Sans Bold"/>
                <a:ea typeface="DM Sans Bold"/>
                <a:cs typeface="DM Sans Bold"/>
                <a:sym typeface="DM Sans Bold"/>
              </a:rPr>
              <a:t>rity &amp; Trust Enforcement</a:t>
            </a:r>
          </a:p>
          <a:p>
            <a:pPr algn="just" marL="388618" indent="-194309" lvl="1">
              <a:lnSpc>
                <a:spcPts val="2699"/>
              </a:lnSpc>
              <a:buFont typeface="Arial"/>
              <a:buChar char="•"/>
            </a:pPr>
            <a:r>
              <a:rPr lang="en-US" b="true" sz="1799" spc="28">
                <a:solidFill>
                  <a:srgbClr val="1C2120"/>
                </a:solidFill>
                <a:latin typeface="DM Sans Bold"/>
                <a:ea typeface="DM Sans Bold"/>
                <a:cs typeface="DM Sans Bold"/>
                <a:sym typeface="DM Sans Bold"/>
              </a:rPr>
              <a:t>Authentication:</a:t>
            </a:r>
          </a:p>
          <a:p>
            <a:pPr algn="just">
              <a:lnSpc>
                <a:spcPts val="2699"/>
              </a:lnSpc>
            </a:pPr>
            <a:r>
              <a:rPr lang="en-US" sz="1799" spc="28">
                <a:solidFill>
                  <a:srgbClr val="1C2120"/>
                </a:solidFill>
                <a:latin typeface="DM Sans"/>
                <a:ea typeface="DM Sans"/>
                <a:cs typeface="DM Sans"/>
                <a:sym typeface="DM Sans"/>
              </a:rPr>
              <a:t>CH announcements are broadcast using HMAC-SHA256, pr</a:t>
            </a:r>
            <a:r>
              <a:rPr lang="en-US" sz="1799" spc="28" u="none">
                <a:solidFill>
                  <a:srgbClr val="1C2120"/>
                </a:solidFill>
                <a:latin typeface="DM Sans"/>
                <a:ea typeface="DM Sans"/>
                <a:cs typeface="DM Sans"/>
                <a:sym typeface="DM Sans"/>
              </a:rPr>
              <a:t>eventing spoofing and replay attacks.</a:t>
            </a:r>
          </a:p>
          <a:p>
            <a:pPr algn="just" marL="388618" indent="-194309" lvl="1">
              <a:lnSpc>
                <a:spcPts val="2699"/>
              </a:lnSpc>
              <a:buFont typeface="Arial"/>
              <a:buChar char="•"/>
            </a:pPr>
            <a:r>
              <a:rPr lang="en-US" b="true" sz="1799" spc="28" u="none">
                <a:solidFill>
                  <a:srgbClr val="1C2120"/>
                </a:solidFill>
                <a:latin typeface="DM Sans Bold"/>
                <a:ea typeface="DM Sans Bold"/>
                <a:cs typeface="DM Sans Bold"/>
                <a:sym typeface="DM Sans Bold"/>
              </a:rPr>
              <a:t>Trust Filtering:</a:t>
            </a:r>
          </a:p>
          <a:p>
            <a:pPr algn="just">
              <a:lnSpc>
                <a:spcPts val="2699"/>
              </a:lnSpc>
            </a:pPr>
            <a:r>
              <a:rPr lang="en-US" sz="1799" spc="28" u="none">
                <a:solidFill>
                  <a:srgbClr val="1C2120"/>
                </a:solidFill>
                <a:latin typeface="DM Sans"/>
                <a:ea typeface="DM Sans"/>
                <a:cs typeface="DM Sans"/>
                <a:sym typeface="DM Sans"/>
              </a:rPr>
              <a:t>Nodes with trust scores below a set threshold are </a:t>
            </a:r>
            <a:r>
              <a:rPr lang="en-US" sz="1799" spc="28" u="none">
                <a:solidFill>
                  <a:srgbClr val="1C2120"/>
                </a:solidFill>
                <a:latin typeface="DM Sans"/>
                <a:ea typeface="DM Sans"/>
                <a:cs typeface="DM Sans"/>
                <a:sym typeface="DM Sans"/>
              </a:rPr>
              <a:t>automatically excluded</a:t>
            </a:r>
            <a:r>
              <a:rPr lang="en-US" sz="1799" spc="28" u="none">
                <a:solidFill>
                  <a:srgbClr val="1C2120"/>
                </a:solidFill>
                <a:latin typeface="DM Sans"/>
                <a:ea typeface="DM Sans"/>
                <a:cs typeface="DM Sans"/>
                <a:sym typeface="DM Sans"/>
              </a:rPr>
              <a:t> from CH candidacy.</a:t>
            </a:r>
          </a:p>
          <a:p>
            <a:pPr algn="just" marL="388618" indent="-194309" lvl="1">
              <a:lnSpc>
                <a:spcPts val="2699"/>
              </a:lnSpc>
              <a:buFont typeface="Arial"/>
              <a:buChar char="•"/>
            </a:pPr>
            <a:r>
              <a:rPr lang="en-US" b="true" sz="1799" spc="28" u="none">
                <a:solidFill>
                  <a:srgbClr val="1C2120"/>
                </a:solidFill>
                <a:latin typeface="DM Sans Bold"/>
                <a:ea typeface="DM Sans Bold"/>
                <a:cs typeface="DM Sans Bold"/>
                <a:sym typeface="DM Sans Bold"/>
              </a:rPr>
              <a:t>Verification:</a:t>
            </a:r>
          </a:p>
          <a:p>
            <a:pPr algn="just">
              <a:lnSpc>
                <a:spcPts val="2699"/>
              </a:lnSpc>
            </a:pPr>
            <a:r>
              <a:rPr lang="en-US" sz="1799" spc="28" u="none">
                <a:solidFill>
                  <a:srgbClr val="1C2120"/>
                </a:solidFill>
                <a:latin typeface="DM Sans"/>
                <a:ea typeface="DM Sans"/>
                <a:cs typeface="DM Sans"/>
                <a:sym typeface="DM Sans"/>
              </a:rPr>
              <a:t>Cluster members validate the HMAC before recognizing the CH.</a:t>
            </a:r>
          </a:p>
        </p:txBody>
      </p:sp>
    </p:spTree>
  </p:cSld>
  <p:clrMapOvr>
    <a:masterClrMapping/>
  </p:clrMapOvr>
  <p:transition spd="fast">
    <p:cover dir="r"/>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36" y="9546863"/>
            <a:ext cx="17961728" cy="519366"/>
            <a:chOff x="0" y="0"/>
            <a:chExt cx="23948970" cy="692488"/>
          </a:xfrm>
        </p:grpSpPr>
        <p:grpSp>
          <p:nvGrpSpPr>
            <p:cNvPr name="Group 3" id="3"/>
            <p:cNvGrpSpPr/>
            <p:nvPr/>
          </p:nvGrpSpPr>
          <p:grpSpPr>
            <a:xfrm rot="0">
              <a:off x="0" y="0"/>
              <a:ext cx="23948970" cy="692488"/>
              <a:chOff x="0" y="0"/>
              <a:chExt cx="4730661" cy="136788"/>
            </a:xfrm>
          </p:grpSpPr>
          <p:sp>
            <p:nvSpPr>
              <p:cNvPr name="Freeform 4" id="4"/>
              <p:cNvSpPr/>
              <p:nvPr/>
            </p:nvSpPr>
            <p:spPr>
              <a:xfrm flipH="false" flipV="false" rot="0">
                <a:off x="0" y="0"/>
                <a:ext cx="4730661" cy="136788"/>
              </a:xfrm>
              <a:custGeom>
                <a:avLst/>
                <a:gdLst/>
                <a:ahLst/>
                <a:cxnLst/>
                <a:rect r="r" b="b" t="t" l="l"/>
                <a:pathLst>
                  <a:path h="136788" w="4730661">
                    <a:moveTo>
                      <a:pt x="21982" y="0"/>
                    </a:moveTo>
                    <a:lnTo>
                      <a:pt x="4708679" y="0"/>
                    </a:lnTo>
                    <a:cubicBezTo>
                      <a:pt x="4714509" y="0"/>
                      <a:pt x="4720100" y="2316"/>
                      <a:pt x="4724222" y="6438"/>
                    </a:cubicBezTo>
                    <a:cubicBezTo>
                      <a:pt x="4728345" y="10561"/>
                      <a:pt x="4730661" y="16152"/>
                      <a:pt x="4730661" y="21982"/>
                    </a:cubicBezTo>
                    <a:lnTo>
                      <a:pt x="4730661" y="114806"/>
                    </a:lnTo>
                    <a:cubicBezTo>
                      <a:pt x="4730661" y="126946"/>
                      <a:pt x="4720819" y="136788"/>
                      <a:pt x="4708679" y="136788"/>
                    </a:cubicBezTo>
                    <a:lnTo>
                      <a:pt x="21982" y="136788"/>
                    </a:lnTo>
                    <a:cubicBezTo>
                      <a:pt x="9842" y="136788"/>
                      <a:pt x="0" y="126946"/>
                      <a:pt x="0" y="114806"/>
                    </a:cubicBezTo>
                    <a:lnTo>
                      <a:pt x="0" y="21982"/>
                    </a:lnTo>
                    <a:cubicBezTo>
                      <a:pt x="0" y="9842"/>
                      <a:pt x="9842" y="0"/>
                      <a:pt x="21982" y="0"/>
                    </a:cubicBezTo>
                    <a:close/>
                  </a:path>
                </a:pathLst>
              </a:custGeom>
              <a:solidFill>
                <a:srgbClr val="BABFCE"/>
              </a:solidFill>
            </p:spPr>
          </p:sp>
          <p:sp>
            <p:nvSpPr>
              <p:cNvPr name="TextBox 5" id="5"/>
              <p:cNvSpPr txBox="true"/>
              <p:nvPr/>
            </p:nvSpPr>
            <p:spPr>
              <a:xfrm>
                <a:off x="0" y="-38100"/>
                <a:ext cx="4730661" cy="1748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154878" y="169300"/>
              <a:ext cx="19311729" cy="353888"/>
            </a:xfrm>
            <a:prstGeom prst="rect">
              <a:avLst/>
            </a:prstGeom>
          </p:spPr>
          <p:txBody>
            <a:bodyPr anchor="t" rtlCol="false" tIns="0" lIns="0" bIns="0" rIns="0">
              <a:spAutoFit/>
            </a:bodyPr>
            <a:lstStyle/>
            <a:p>
              <a:pPr algn="ctr">
                <a:lnSpc>
                  <a:spcPts val="1933"/>
                </a:lnSpc>
              </a:pPr>
              <a:r>
                <a:rPr lang="en-US" b="true" sz="1790">
                  <a:solidFill>
                    <a:srgbClr val="1C2120"/>
                  </a:solidFill>
                  <a:latin typeface="Poppins Bold"/>
                  <a:ea typeface="Poppins Bold"/>
                  <a:cs typeface="Poppins Bold"/>
                  <a:sym typeface="Poppins Bold"/>
                </a:rPr>
                <a:t>IT22564986 | Bandara K.B.O.V. | 25-26J-010</a:t>
              </a:r>
            </a:p>
          </p:txBody>
        </p:sp>
      </p:grpSp>
      <p:grpSp>
        <p:nvGrpSpPr>
          <p:cNvPr name="Group 7" id="7"/>
          <p:cNvGrpSpPr/>
          <p:nvPr/>
        </p:nvGrpSpPr>
        <p:grpSpPr>
          <a:xfrm rot="0">
            <a:off x="163136" y="189473"/>
            <a:ext cx="17961728" cy="519366"/>
            <a:chOff x="0" y="0"/>
            <a:chExt cx="23948970" cy="692488"/>
          </a:xfrm>
        </p:grpSpPr>
        <p:grpSp>
          <p:nvGrpSpPr>
            <p:cNvPr name="Group 8" id="8"/>
            <p:cNvGrpSpPr/>
            <p:nvPr/>
          </p:nvGrpSpPr>
          <p:grpSpPr>
            <a:xfrm rot="0">
              <a:off x="0" y="0"/>
              <a:ext cx="23948970" cy="692488"/>
              <a:chOff x="0" y="0"/>
              <a:chExt cx="4730661" cy="136788"/>
            </a:xfrm>
          </p:grpSpPr>
          <p:sp>
            <p:nvSpPr>
              <p:cNvPr name="Freeform 9" id="9"/>
              <p:cNvSpPr/>
              <p:nvPr/>
            </p:nvSpPr>
            <p:spPr>
              <a:xfrm flipH="false" flipV="false" rot="0">
                <a:off x="0" y="0"/>
                <a:ext cx="4730661" cy="136788"/>
              </a:xfrm>
              <a:custGeom>
                <a:avLst/>
                <a:gdLst/>
                <a:ahLst/>
                <a:cxnLst/>
                <a:rect r="r" b="b" t="t" l="l"/>
                <a:pathLst>
                  <a:path h="136788" w="4730661">
                    <a:moveTo>
                      <a:pt x="21982" y="0"/>
                    </a:moveTo>
                    <a:lnTo>
                      <a:pt x="4708679" y="0"/>
                    </a:lnTo>
                    <a:cubicBezTo>
                      <a:pt x="4714509" y="0"/>
                      <a:pt x="4720100" y="2316"/>
                      <a:pt x="4724222" y="6438"/>
                    </a:cubicBezTo>
                    <a:cubicBezTo>
                      <a:pt x="4728345" y="10561"/>
                      <a:pt x="4730661" y="16152"/>
                      <a:pt x="4730661" y="21982"/>
                    </a:cubicBezTo>
                    <a:lnTo>
                      <a:pt x="4730661" y="114806"/>
                    </a:lnTo>
                    <a:cubicBezTo>
                      <a:pt x="4730661" y="126946"/>
                      <a:pt x="4720819" y="136788"/>
                      <a:pt x="4708679" y="136788"/>
                    </a:cubicBezTo>
                    <a:lnTo>
                      <a:pt x="21982" y="136788"/>
                    </a:lnTo>
                    <a:cubicBezTo>
                      <a:pt x="9842" y="136788"/>
                      <a:pt x="0" y="126946"/>
                      <a:pt x="0" y="114806"/>
                    </a:cubicBezTo>
                    <a:lnTo>
                      <a:pt x="0" y="21982"/>
                    </a:lnTo>
                    <a:cubicBezTo>
                      <a:pt x="0" y="9842"/>
                      <a:pt x="9842" y="0"/>
                      <a:pt x="21982" y="0"/>
                    </a:cubicBezTo>
                    <a:close/>
                  </a:path>
                </a:pathLst>
              </a:custGeom>
              <a:solidFill>
                <a:srgbClr val="BABFCE"/>
              </a:solidFill>
            </p:spPr>
          </p:sp>
          <p:sp>
            <p:nvSpPr>
              <p:cNvPr name="TextBox 10" id="10"/>
              <p:cNvSpPr txBox="true"/>
              <p:nvPr/>
            </p:nvSpPr>
            <p:spPr>
              <a:xfrm>
                <a:off x="0" y="-38100"/>
                <a:ext cx="4730661" cy="17488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154878" y="169300"/>
              <a:ext cx="19311729" cy="353888"/>
            </a:xfrm>
            <a:prstGeom prst="rect">
              <a:avLst/>
            </a:prstGeom>
          </p:spPr>
          <p:txBody>
            <a:bodyPr anchor="t" rtlCol="false" tIns="0" lIns="0" bIns="0" rIns="0">
              <a:spAutoFit/>
            </a:bodyPr>
            <a:lstStyle/>
            <a:p>
              <a:pPr algn="ctr">
                <a:lnSpc>
                  <a:spcPts val="1933"/>
                </a:lnSpc>
              </a:pPr>
              <a:r>
                <a:rPr lang="en-US" b="true" sz="1790">
                  <a:solidFill>
                    <a:srgbClr val="1C2120"/>
                  </a:solidFill>
                  <a:latin typeface="Poppins Bold"/>
                  <a:ea typeface="Poppins Bold"/>
                  <a:cs typeface="Poppins Bold"/>
                  <a:sym typeface="Poppins Bold"/>
                </a:rPr>
                <a:t>Autonomous Cluster Formation and Cluster Head Selection System</a:t>
              </a:r>
            </a:p>
          </p:txBody>
        </p:sp>
      </p:grpSp>
      <p:sp>
        <p:nvSpPr>
          <p:cNvPr name="Freeform 12" id="12"/>
          <p:cNvSpPr/>
          <p:nvPr/>
        </p:nvSpPr>
        <p:spPr>
          <a:xfrm flipH="false" flipV="false" rot="0">
            <a:off x="245789" y="1584532"/>
            <a:ext cx="17879075" cy="7255107"/>
          </a:xfrm>
          <a:custGeom>
            <a:avLst/>
            <a:gdLst/>
            <a:ahLst/>
            <a:cxnLst/>
            <a:rect r="r" b="b" t="t" l="l"/>
            <a:pathLst>
              <a:path h="7255107" w="17879075">
                <a:moveTo>
                  <a:pt x="0" y="0"/>
                </a:moveTo>
                <a:lnTo>
                  <a:pt x="17879075" y="0"/>
                </a:lnTo>
                <a:lnTo>
                  <a:pt x="17879075" y="7255107"/>
                </a:lnTo>
                <a:lnTo>
                  <a:pt x="0" y="7255107"/>
                </a:lnTo>
                <a:lnTo>
                  <a:pt x="0" y="0"/>
                </a:lnTo>
                <a:close/>
              </a:path>
            </a:pathLst>
          </a:custGeom>
          <a:blipFill>
            <a:blip r:embed="rId2"/>
            <a:stretch>
              <a:fillRect l="0" t="0" r="0" b="-421"/>
            </a:stretch>
          </a:blipFill>
        </p:spPr>
      </p:sp>
      <p:sp>
        <p:nvSpPr>
          <p:cNvPr name="TextBox 13" id="13"/>
          <p:cNvSpPr txBox="true"/>
          <p:nvPr/>
        </p:nvSpPr>
        <p:spPr>
          <a:xfrm rot="0">
            <a:off x="5539260" y="881701"/>
            <a:ext cx="7209480" cy="579006"/>
          </a:xfrm>
          <a:prstGeom prst="rect">
            <a:avLst/>
          </a:prstGeom>
        </p:spPr>
        <p:txBody>
          <a:bodyPr anchor="t" rtlCol="false" tIns="0" lIns="0" bIns="0" rIns="0">
            <a:spAutoFit/>
          </a:bodyPr>
          <a:lstStyle/>
          <a:p>
            <a:pPr algn="ctr">
              <a:lnSpc>
                <a:spcPts val="4044"/>
              </a:lnSpc>
              <a:spcBef>
                <a:spcPct val="0"/>
              </a:spcBef>
            </a:pPr>
            <a:r>
              <a:rPr lang="en-US" b="true" sz="4170">
                <a:solidFill>
                  <a:srgbClr val="1C2120"/>
                </a:solidFill>
                <a:latin typeface="Poppins Bold"/>
                <a:ea typeface="Poppins Bold"/>
                <a:cs typeface="Poppins Bold"/>
                <a:sym typeface="Poppins Bold"/>
              </a:rPr>
              <a:t>System Architecture</a:t>
            </a:r>
          </a:p>
        </p:txBody>
      </p:sp>
    </p:spTree>
  </p:cSld>
  <p:clrMapOvr>
    <a:masterClrMapping/>
  </p:clrMapOvr>
  <p:transition spd="fast">
    <p:cover dir="d"/>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AD7D4"/>
        </a:solidFill>
      </p:bgPr>
    </p:bg>
    <p:spTree>
      <p:nvGrpSpPr>
        <p:cNvPr id="1" name=""/>
        <p:cNvGrpSpPr/>
        <p:nvPr/>
      </p:nvGrpSpPr>
      <p:grpSpPr>
        <a:xfrm>
          <a:off x="0" y="0"/>
          <a:ext cx="0" cy="0"/>
          <a:chOff x="0" y="0"/>
          <a:chExt cx="0" cy="0"/>
        </a:xfrm>
      </p:grpSpPr>
      <p:grpSp>
        <p:nvGrpSpPr>
          <p:cNvPr name="Group 2" id="2"/>
          <p:cNvGrpSpPr/>
          <p:nvPr/>
        </p:nvGrpSpPr>
        <p:grpSpPr>
          <a:xfrm rot="0">
            <a:off x="4017417" y="6254510"/>
            <a:ext cx="10253167" cy="520439"/>
            <a:chOff x="0" y="0"/>
            <a:chExt cx="2700423" cy="137070"/>
          </a:xfrm>
        </p:grpSpPr>
        <p:sp>
          <p:nvSpPr>
            <p:cNvPr name="Freeform 3" id="3"/>
            <p:cNvSpPr/>
            <p:nvPr/>
          </p:nvSpPr>
          <p:spPr>
            <a:xfrm flipH="false" flipV="false" rot="0">
              <a:off x="0" y="0"/>
              <a:ext cx="2700423" cy="137070"/>
            </a:xfrm>
            <a:custGeom>
              <a:avLst/>
              <a:gdLst/>
              <a:ahLst/>
              <a:cxnLst/>
              <a:rect r="r" b="b" t="t" l="l"/>
              <a:pathLst>
                <a:path h="137070" w="2700423">
                  <a:moveTo>
                    <a:pt x="0" y="0"/>
                  </a:moveTo>
                  <a:lnTo>
                    <a:pt x="2700423" y="0"/>
                  </a:lnTo>
                  <a:lnTo>
                    <a:pt x="2700423" y="137070"/>
                  </a:lnTo>
                  <a:lnTo>
                    <a:pt x="0" y="137070"/>
                  </a:lnTo>
                  <a:close/>
                </a:path>
              </a:pathLst>
            </a:custGeom>
            <a:solidFill>
              <a:srgbClr val="AAD7D4"/>
            </a:solidFill>
            <a:ln w="28575" cap="sq">
              <a:solidFill>
                <a:srgbClr val="1C2120"/>
              </a:solidFill>
              <a:prstDash val="solid"/>
              <a:miter/>
            </a:ln>
          </p:spPr>
        </p:sp>
        <p:sp>
          <p:nvSpPr>
            <p:cNvPr name="TextBox 4" id="4"/>
            <p:cNvSpPr txBox="true"/>
            <p:nvPr/>
          </p:nvSpPr>
          <p:spPr>
            <a:xfrm>
              <a:off x="0" y="-38100"/>
              <a:ext cx="2700423" cy="1751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038259" y="0"/>
            <a:ext cx="2249741" cy="2638874"/>
          </a:xfrm>
          <a:custGeom>
            <a:avLst/>
            <a:gdLst/>
            <a:ahLst/>
            <a:cxnLst/>
            <a:rect r="r" b="b" t="t" l="l"/>
            <a:pathLst>
              <a:path h="2638874" w="2249741">
                <a:moveTo>
                  <a:pt x="0" y="0"/>
                </a:moveTo>
                <a:lnTo>
                  <a:pt x="2249741" y="0"/>
                </a:lnTo>
                <a:lnTo>
                  <a:pt x="2249741" y="2638874"/>
                </a:lnTo>
                <a:lnTo>
                  <a:pt x="0" y="2638874"/>
                </a:lnTo>
                <a:lnTo>
                  <a:pt x="0" y="0"/>
                </a:lnTo>
                <a:close/>
              </a:path>
            </a:pathLst>
          </a:custGeom>
          <a:blipFill>
            <a:blip r:embed="rId2"/>
            <a:stretch>
              <a:fillRect l="-40828" t="-45515" r="-33912" b="-7016"/>
            </a:stretch>
          </a:blipFill>
        </p:spPr>
      </p:sp>
      <p:sp>
        <p:nvSpPr>
          <p:cNvPr name="TextBox 6" id="6"/>
          <p:cNvSpPr txBox="true"/>
          <p:nvPr/>
        </p:nvSpPr>
        <p:spPr>
          <a:xfrm rot="0">
            <a:off x="4017417" y="6292610"/>
            <a:ext cx="10253167" cy="482339"/>
          </a:xfrm>
          <a:prstGeom prst="rect">
            <a:avLst/>
          </a:prstGeom>
        </p:spPr>
        <p:txBody>
          <a:bodyPr anchor="t" rtlCol="false" tIns="0" lIns="0" bIns="0" rIns="0">
            <a:spAutoFit/>
          </a:bodyPr>
          <a:lstStyle/>
          <a:p>
            <a:pPr algn="ctr">
              <a:lnSpc>
                <a:spcPts val="3445"/>
              </a:lnSpc>
            </a:pPr>
            <a:r>
              <a:rPr lang="en-US" sz="3445" spc="-68">
                <a:solidFill>
                  <a:srgbClr val="1C2120"/>
                </a:solidFill>
                <a:latin typeface="Poppins"/>
                <a:ea typeface="Poppins"/>
                <a:cs typeface="Poppins"/>
                <a:sym typeface="Poppins"/>
              </a:rPr>
              <a:t>COMPUTER SYSTEMS AND NETWORK ENGINEERING</a:t>
            </a:r>
          </a:p>
        </p:txBody>
      </p:sp>
      <p:sp>
        <p:nvSpPr>
          <p:cNvPr name="TextBox 7" id="7"/>
          <p:cNvSpPr txBox="true"/>
          <p:nvPr/>
        </p:nvSpPr>
        <p:spPr>
          <a:xfrm rot="0">
            <a:off x="3182017" y="3050343"/>
            <a:ext cx="11923966" cy="2789301"/>
          </a:xfrm>
          <a:prstGeom prst="rect">
            <a:avLst/>
          </a:prstGeom>
        </p:spPr>
        <p:txBody>
          <a:bodyPr anchor="t" rtlCol="false" tIns="0" lIns="0" bIns="0" rIns="0">
            <a:spAutoFit/>
          </a:bodyPr>
          <a:lstStyle/>
          <a:p>
            <a:pPr algn="ctr" marL="0" indent="0" lvl="1">
              <a:lnSpc>
                <a:spcPts val="5306"/>
              </a:lnSpc>
              <a:spcBef>
                <a:spcPct val="0"/>
              </a:spcBef>
            </a:pPr>
            <a:r>
              <a:rPr lang="en-US" b="true" sz="6099" strike="noStrike" u="none">
                <a:solidFill>
                  <a:srgbClr val="1C2120"/>
                </a:solidFill>
                <a:latin typeface="Poppins Bold"/>
                <a:ea typeface="Poppins Bold"/>
                <a:cs typeface="Poppins Bold"/>
                <a:sym typeface="Poppins Bold"/>
              </a:rPr>
              <a:t>ENERGY EFFICIENT AND FAULT TOLERANT CLUSTER DATA COMMUNICATION IN UAV ASSISTED WSN</a:t>
            </a:r>
          </a:p>
        </p:txBody>
      </p:sp>
    </p:spTree>
  </p:cSld>
  <p:clrMapOvr>
    <a:masterClrMapping/>
  </p:clrMapOvr>
  <p:transition spd="fast">
    <p:cover dir="rd"/>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19316" y="2899989"/>
            <a:ext cx="4274908" cy="4487022"/>
          </a:xfrm>
          <a:custGeom>
            <a:avLst/>
            <a:gdLst/>
            <a:ahLst/>
            <a:cxnLst/>
            <a:rect r="r" b="b" t="t" l="l"/>
            <a:pathLst>
              <a:path h="4487022" w="4274908">
                <a:moveTo>
                  <a:pt x="0" y="0"/>
                </a:moveTo>
                <a:lnTo>
                  <a:pt x="4274908" y="0"/>
                </a:lnTo>
                <a:lnTo>
                  <a:pt x="4274908" y="4487022"/>
                </a:lnTo>
                <a:lnTo>
                  <a:pt x="0" y="4487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756331"/>
            <a:ext cx="11955692" cy="6866382"/>
          </a:xfrm>
          <a:prstGeom prst="rect">
            <a:avLst/>
          </a:prstGeom>
        </p:spPr>
        <p:txBody>
          <a:bodyPr anchor="t" rtlCol="false" tIns="0" lIns="0" bIns="0" rIns="0">
            <a:spAutoFit/>
          </a:bodyPr>
          <a:lstStyle/>
          <a:p>
            <a:pPr algn="l">
              <a:lnSpc>
                <a:spcPts val="4019"/>
              </a:lnSpc>
            </a:pPr>
            <a:r>
              <a:rPr lang="en-US" sz="2679" spc="160" b="true">
                <a:solidFill>
                  <a:srgbClr val="000000"/>
                </a:solidFill>
                <a:latin typeface="DM Sans Bold"/>
                <a:ea typeface="DM Sans Bold"/>
                <a:cs typeface="DM Sans Bold"/>
                <a:sym typeface="DM Sans Bold"/>
              </a:rPr>
              <a:t>Challenges in Existing UAV-assisted WSNs:</a:t>
            </a:r>
          </a:p>
          <a:p>
            <a:pPr algn="l" marL="513843" indent="-256922" lvl="1">
              <a:lnSpc>
                <a:spcPts val="3570"/>
              </a:lnSpc>
              <a:buFont typeface="Arial"/>
              <a:buChar char="•"/>
            </a:pPr>
            <a:r>
              <a:rPr lang="en-US" sz="2380" spc="142">
                <a:solidFill>
                  <a:srgbClr val="000000"/>
                </a:solidFill>
                <a:latin typeface="DM Sans"/>
                <a:ea typeface="DM Sans"/>
                <a:cs typeface="DM Sans"/>
                <a:sym typeface="DM Sans"/>
              </a:rPr>
              <a:t>Cur</a:t>
            </a:r>
            <a:r>
              <a:rPr lang="en-US" sz="2380" spc="142" u="none">
                <a:solidFill>
                  <a:srgbClr val="000000"/>
                </a:solidFill>
                <a:latin typeface="DM Sans"/>
                <a:ea typeface="DM Sans"/>
                <a:cs typeface="DM Sans"/>
                <a:sym typeface="DM Sans"/>
              </a:rPr>
              <a:t>rent UAV assisted WSNs suffer from energy waste due to continuous polling, high power UAV detection through Wi-Fi scanning, and volatile Cluster Head (CH) storage leading to data loss.</a:t>
            </a:r>
          </a:p>
          <a:p>
            <a:pPr algn="l">
              <a:lnSpc>
                <a:spcPts val="3570"/>
              </a:lnSpc>
            </a:pPr>
          </a:p>
          <a:p>
            <a:pPr algn="l">
              <a:lnSpc>
                <a:spcPts val="4019"/>
              </a:lnSpc>
            </a:pPr>
            <a:r>
              <a:rPr lang="en-US" b="true" sz="2679" spc="160" u="none">
                <a:solidFill>
                  <a:srgbClr val="000000"/>
                </a:solidFill>
                <a:latin typeface="DM Sans Bold"/>
                <a:ea typeface="DM Sans Bold"/>
                <a:cs typeface="DM Sans Bold"/>
                <a:sym typeface="DM Sans Bold"/>
              </a:rPr>
              <a:t>Key Knowledge Gaps / Problems:</a:t>
            </a:r>
          </a:p>
          <a:p>
            <a:pPr algn="l" marL="513843" indent="-256922" lvl="1">
              <a:lnSpc>
                <a:spcPts val="3570"/>
              </a:lnSpc>
              <a:buFont typeface="Arial"/>
              <a:buChar char="•"/>
            </a:pPr>
            <a:r>
              <a:rPr lang="en-US" sz="2380" spc="142" u="none">
                <a:solidFill>
                  <a:srgbClr val="000000"/>
                </a:solidFill>
                <a:latin typeface="DM Sans"/>
                <a:ea typeface="DM Sans"/>
                <a:cs typeface="DM Sans"/>
                <a:sym typeface="DM Sans"/>
              </a:rPr>
              <a:t>How to design energy efficient MS↔CH communication for solar powered nodes?</a:t>
            </a:r>
          </a:p>
          <a:p>
            <a:pPr algn="l" marL="513843" indent="-256922" lvl="1">
              <a:lnSpc>
                <a:spcPts val="3570"/>
              </a:lnSpc>
              <a:buFont typeface="Arial"/>
              <a:buChar char="•"/>
            </a:pPr>
            <a:r>
              <a:rPr lang="en-US" sz="2380" spc="142" u="none">
                <a:solidFill>
                  <a:srgbClr val="000000"/>
                </a:solidFill>
                <a:latin typeface="DM Sans"/>
                <a:ea typeface="DM Sans"/>
                <a:cs typeface="DM Sans"/>
                <a:sym typeface="DM Sans"/>
              </a:rPr>
              <a:t>How to guarantee fault tolerant, lossless CH↔UAV handover in disconnected environments?</a:t>
            </a:r>
          </a:p>
          <a:p>
            <a:pPr algn="l">
              <a:lnSpc>
                <a:spcPts val="3570"/>
              </a:lnSpc>
            </a:pPr>
          </a:p>
          <a:p>
            <a:pPr algn="l">
              <a:lnSpc>
                <a:spcPts val="4019"/>
              </a:lnSpc>
            </a:pPr>
            <a:r>
              <a:rPr lang="en-US" b="true" sz="2679" spc="160" u="none">
                <a:solidFill>
                  <a:srgbClr val="000000"/>
                </a:solidFill>
                <a:latin typeface="DM Sans Bold"/>
                <a:ea typeface="DM Sans Bold"/>
                <a:cs typeface="DM Sans Bold"/>
                <a:sym typeface="DM Sans Bold"/>
              </a:rPr>
              <a:t>Solution: </a:t>
            </a:r>
          </a:p>
          <a:p>
            <a:pPr algn="l" marL="513843" indent="-256922" lvl="1">
              <a:lnSpc>
                <a:spcPts val="3570"/>
              </a:lnSpc>
              <a:buFont typeface="Arial"/>
              <a:buChar char="•"/>
            </a:pPr>
            <a:r>
              <a:rPr lang="en-US" sz="2380" spc="142" u="none">
                <a:solidFill>
                  <a:srgbClr val="000000"/>
                </a:solidFill>
                <a:latin typeface="DM Sans"/>
                <a:ea typeface="DM Sans"/>
                <a:cs typeface="DM Sans"/>
                <a:sym typeface="DM Sans"/>
              </a:rPr>
              <a:t>Integrates time sliced ESP-NOW scheduling, BLE beaconing with ACK exchange for UAV detection, and persistent JSON storage in SPIFFS for reliable, fault tolerant operation.</a:t>
            </a:r>
          </a:p>
        </p:txBody>
      </p:sp>
      <p:grpSp>
        <p:nvGrpSpPr>
          <p:cNvPr name="Group 4" id="4"/>
          <p:cNvGrpSpPr/>
          <p:nvPr/>
        </p:nvGrpSpPr>
        <p:grpSpPr>
          <a:xfrm rot="0">
            <a:off x="1028700" y="446125"/>
            <a:ext cx="16230600" cy="582575"/>
            <a:chOff x="0" y="0"/>
            <a:chExt cx="4274726" cy="153435"/>
          </a:xfrm>
        </p:grpSpPr>
        <p:sp>
          <p:nvSpPr>
            <p:cNvPr name="Freeform 5" id="5"/>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6" id="6"/>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ENERGY EFFICIENT AND FAULT TOLERANT CLUSTER DATA COMMUNICATION IN UAV ASSISTED WSN</a:t>
              </a:r>
            </a:p>
          </p:txBody>
        </p:sp>
      </p:grpSp>
      <p:grpSp>
        <p:nvGrpSpPr>
          <p:cNvPr name="Group 7" id="7"/>
          <p:cNvGrpSpPr/>
          <p:nvPr/>
        </p:nvGrpSpPr>
        <p:grpSpPr>
          <a:xfrm rot="0">
            <a:off x="1028700" y="9260810"/>
            <a:ext cx="16230600" cy="582575"/>
            <a:chOff x="0" y="0"/>
            <a:chExt cx="4274726" cy="153435"/>
          </a:xfrm>
        </p:grpSpPr>
        <p:sp>
          <p:nvSpPr>
            <p:cNvPr name="Freeform 8" id="8"/>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9" id="9"/>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IT22088000 | THAMASHA W.Y.M.G. | 25-26J-010</a:t>
              </a:r>
            </a:p>
          </p:txBody>
        </p:sp>
      </p:grpSp>
    </p:spTree>
  </p:cSld>
  <p:clrMapOvr>
    <a:masterClrMapping/>
  </p:clrMapOvr>
  <p:transition spd="fast">
    <p:cover dir="d"/>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46125"/>
            <a:ext cx="16230600" cy="582575"/>
            <a:chOff x="0" y="0"/>
            <a:chExt cx="4274726" cy="153435"/>
          </a:xfrm>
        </p:grpSpPr>
        <p:sp>
          <p:nvSpPr>
            <p:cNvPr name="Freeform 3" id="3"/>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4" id="4"/>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ENERGY EFFICIENT AND FAULT TOLERANT CLUSTER DATA COMMUNICATION IN UAV ASSISTED WSN</a:t>
              </a:r>
            </a:p>
          </p:txBody>
        </p:sp>
      </p:grpSp>
      <p:grpSp>
        <p:nvGrpSpPr>
          <p:cNvPr name="Group 5" id="5"/>
          <p:cNvGrpSpPr/>
          <p:nvPr/>
        </p:nvGrpSpPr>
        <p:grpSpPr>
          <a:xfrm rot="0">
            <a:off x="1028700" y="9260810"/>
            <a:ext cx="16230600" cy="582575"/>
            <a:chOff x="0" y="0"/>
            <a:chExt cx="4274726" cy="153435"/>
          </a:xfrm>
        </p:grpSpPr>
        <p:sp>
          <p:nvSpPr>
            <p:cNvPr name="Freeform 6" id="6"/>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7" id="7"/>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IT22088000 | THAMASHA W.Y.M.G. | 25-26J-010</a:t>
              </a:r>
            </a:p>
          </p:txBody>
        </p:sp>
      </p:grpSp>
      <p:sp>
        <p:nvSpPr>
          <p:cNvPr name="TextBox 8" id="8"/>
          <p:cNvSpPr txBox="true"/>
          <p:nvPr/>
        </p:nvSpPr>
        <p:spPr>
          <a:xfrm rot="0">
            <a:off x="9932167" y="3660900"/>
            <a:ext cx="7327133" cy="4823764"/>
          </a:xfrm>
          <a:prstGeom prst="rect">
            <a:avLst/>
          </a:prstGeom>
        </p:spPr>
        <p:txBody>
          <a:bodyPr anchor="t" rtlCol="false" tIns="0" lIns="0" bIns="0" rIns="0">
            <a:spAutoFit/>
          </a:bodyPr>
          <a:lstStyle/>
          <a:p>
            <a:pPr algn="l">
              <a:lnSpc>
                <a:spcPts val="3858"/>
              </a:lnSpc>
            </a:pPr>
            <a:r>
              <a:rPr lang="en-US" b="true" sz="2180" spc="130">
                <a:solidFill>
                  <a:srgbClr val="000000"/>
                </a:solidFill>
                <a:latin typeface="DM Sans Bold"/>
                <a:ea typeface="DM Sans Bold"/>
                <a:cs typeface="DM Sans Bold"/>
                <a:sym typeface="DM Sans Bold"/>
              </a:rPr>
              <a:t>ESP-NOW:</a:t>
            </a:r>
            <a:r>
              <a:rPr lang="en-US" b="true" sz="2180" spc="130" u="none">
                <a:solidFill>
                  <a:srgbClr val="000000"/>
                </a:solidFill>
                <a:latin typeface="DM Sans Bold"/>
                <a:ea typeface="DM Sans Bold"/>
                <a:cs typeface="DM Sans Bold"/>
                <a:sym typeface="DM Sans Bold"/>
              </a:rPr>
              <a:t>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P</a:t>
            </a:r>
            <a:r>
              <a:rPr lang="en-US" sz="2180" spc="130" u="none">
                <a:solidFill>
                  <a:srgbClr val="000000"/>
                </a:solidFill>
                <a:latin typeface="DM Sans"/>
                <a:ea typeface="DM Sans"/>
                <a:cs typeface="DM Sans"/>
                <a:sym typeface="DM Sans"/>
              </a:rPr>
              <a:t>eer to peer, no Wi-Fi association overhead.</a:t>
            </a:r>
          </a:p>
          <a:p>
            <a:pPr algn="l">
              <a:lnSpc>
                <a:spcPts val="3858"/>
              </a:lnSpc>
            </a:pPr>
            <a:r>
              <a:rPr lang="en-US" b="true" sz="2180" spc="130" u="none">
                <a:solidFill>
                  <a:srgbClr val="000000"/>
                </a:solidFill>
                <a:latin typeface="DM Sans Bold"/>
                <a:ea typeface="DM Sans Bold"/>
                <a:cs typeface="DM Sans Bold"/>
                <a:sym typeface="DM Sans Bold"/>
              </a:rPr>
              <a:t>BL</a:t>
            </a:r>
            <a:r>
              <a:rPr lang="en-US" b="true" sz="2180" spc="130" u="none">
                <a:solidFill>
                  <a:srgbClr val="000000"/>
                </a:solidFill>
                <a:latin typeface="DM Sans Bold"/>
                <a:ea typeface="DM Sans Bold"/>
                <a:cs typeface="DM Sans Bold"/>
                <a:sym typeface="DM Sans Bold"/>
              </a:rPr>
              <a:t>E Beaconing: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Ultra l</a:t>
            </a:r>
            <a:r>
              <a:rPr lang="en-US" sz="2180" spc="130" u="none">
                <a:solidFill>
                  <a:srgbClr val="000000"/>
                </a:solidFill>
                <a:latin typeface="DM Sans"/>
                <a:ea typeface="DM Sans"/>
                <a:cs typeface="DM Sans"/>
                <a:sym typeface="DM Sans"/>
              </a:rPr>
              <a:t>ow power UAV detection + ACK exchange.</a:t>
            </a:r>
          </a:p>
          <a:p>
            <a:pPr algn="l" marL="0" indent="0" lvl="0">
              <a:lnSpc>
                <a:spcPts val="3858"/>
              </a:lnSpc>
            </a:pPr>
            <a:r>
              <a:rPr lang="en-US" b="true" sz="2180" spc="130" u="none">
                <a:solidFill>
                  <a:srgbClr val="000000"/>
                </a:solidFill>
                <a:latin typeface="DM Sans Bold"/>
                <a:ea typeface="DM Sans Bold"/>
                <a:cs typeface="DM Sans Bold"/>
                <a:sym typeface="DM Sans Bold"/>
              </a:rPr>
              <a:t>SPIFFS + JSON: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Fault tolerant data storage.</a:t>
            </a:r>
          </a:p>
          <a:p>
            <a:pPr algn="l" marL="0" indent="0" lvl="0">
              <a:lnSpc>
                <a:spcPts val="3858"/>
              </a:lnSpc>
            </a:pPr>
            <a:r>
              <a:rPr lang="en-US" b="true" sz="2180" spc="130" u="none">
                <a:solidFill>
                  <a:srgbClr val="000000"/>
                </a:solidFill>
                <a:latin typeface="DM Sans Bold"/>
                <a:ea typeface="DM Sans Bold"/>
                <a:cs typeface="DM Sans Bold"/>
                <a:sym typeface="DM Sans Bold"/>
              </a:rPr>
              <a:t>MQTT over</a:t>
            </a:r>
            <a:r>
              <a:rPr lang="en-US" b="true" sz="2180" spc="130" u="none">
                <a:solidFill>
                  <a:srgbClr val="000000"/>
                </a:solidFill>
                <a:latin typeface="DM Sans Bold"/>
                <a:ea typeface="DM Sans Bold"/>
                <a:cs typeface="DM Sans Bold"/>
                <a:sym typeface="DM Sans Bold"/>
              </a:rPr>
              <a:t> Wi-Fi: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Lightweight publish/subscribe with acknowledgements.</a:t>
            </a:r>
          </a:p>
        </p:txBody>
      </p:sp>
      <p:sp>
        <p:nvSpPr>
          <p:cNvPr name="TextBox 9" id="9"/>
          <p:cNvSpPr txBox="true"/>
          <p:nvPr/>
        </p:nvSpPr>
        <p:spPr>
          <a:xfrm rot="0">
            <a:off x="1028700" y="3660900"/>
            <a:ext cx="8115300" cy="4823764"/>
          </a:xfrm>
          <a:prstGeom prst="rect">
            <a:avLst/>
          </a:prstGeom>
        </p:spPr>
        <p:txBody>
          <a:bodyPr anchor="t" rtlCol="false" tIns="0" lIns="0" bIns="0" rIns="0">
            <a:spAutoFit/>
          </a:bodyPr>
          <a:lstStyle/>
          <a:p>
            <a:pPr algn="l" marL="0" indent="0" lvl="0">
              <a:lnSpc>
                <a:spcPts val="3858"/>
              </a:lnSpc>
            </a:pPr>
            <a:r>
              <a:rPr lang="en-US" b="true" sz="2180" spc="130">
                <a:solidFill>
                  <a:srgbClr val="000000"/>
                </a:solidFill>
                <a:latin typeface="DM Sans Bold"/>
                <a:ea typeface="DM Sans Bold"/>
                <a:cs typeface="DM Sans Bold"/>
                <a:sym typeface="DM Sans Bold"/>
              </a:rPr>
              <a:t>Wir</a:t>
            </a:r>
            <a:r>
              <a:rPr lang="en-US" b="true" sz="2180" spc="130" u="none">
                <a:solidFill>
                  <a:srgbClr val="000000"/>
                </a:solidFill>
                <a:latin typeface="DM Sans Bold"/>
                <a:ea typeface="DM Sans Bold"/>
                <a:cs typeface="DM Sans Bold"/>
                <a:sym typeface="DM Sans Bold"/>
              </a:rPr>
              <a:t>eless Communication &amp; Networking: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ESP-NOW for low power MS↔CH transfer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BLE for UAV detection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MQTT for CH→</a:t>
            </a:r>
            <a:r>
              <a:rPr lang="en-US" sz="2180" spc="130" u="none">
                <a:solidFill>
                  <a:srgbClr val="000000"/>
                </a:solidFill>
                <a:latin typeface="DM Sans"/>
                <a:ea typeface="DM Sans"/>
                <a:cs typeface="DM Sans"/>
                <a:sym typeface="DM Sans"/>
              </a:rPr>
              <a:t>UAV</a:t>
            </a:r>
            <a:r>
              <a:rPr lang="en-US" sz="2180" spc="130" u="none">
                <a:solidFill>
                  <a:srgbClr val="000000"/>
                </a:solidFill>
                <a:latin typeface="DM Sans"/>
                <a:ea typeface="DM Sans"/>
                <a:cs typeface="DM Sans"/>
                <a:sym typeface="DM Sans"/>
              </a:rPr>
              <a:t> handover.</a:t>
            </a:r>
          </a:p>
          <a:p>
            <a:pPr algn="l">
              <a:lnSpc>
                <a:spcPts val="3858"/>
              </a:lnSpc>
            </a:pPr>
            <a:r>
              <a:rPr lang="en-US" b="true" sz="2180" spc="130" u="none">
                <a:solidFill>
                  <a:srgbClr val="000000"/>
                </a:solidFill>
                <a:latin typeface="DM Sans Bold"/>
                <a:ea typeface="DM Sans Bold"/>
                <a:cs typeface="DM Sans Bold"/>
                <a:sym typeface="DM Sans Bold"/>
              </a:rPr>
              <a:t>Embedded Systems &amp; IoT: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ESP32 micro</a:t>
            </a:r>
            <a:r>
              <a:rPr lang="en-US" sz="2180" spc="130" u="none">
                <a:solidFill>
                  <a:srgbClr val="000000"/>
                </a:solidFill>
                <a:latin typeface="DM Sans"/>
                <a:ea typeface="DM Sans"/>
                <a:cs typeface="DM Sans"/>
                <a:sym typeface="DM Sans"/>
              </a:rPr>
              <a:t>controllers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SPIFFS flash storage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JSON based persistence.</a:t>
            </a:r>
          </a:p>
          <a:p>
            <a:pPr algn="l">
              <a:lnSpc>
                <a:spcPts val="3858"/>
              </a:lnSpc>
            </a:pPr>
            <a:r>
              <a:rPr lang="en-US" b="true" sz="2180" spc="130" u="none">
                <a:solidFill>
                  <a:srgbClr val="000000"/>
                </a:solidFill>
                <a:latin typeface="DM Sans Bold"/>
                <a:ea typeface="DM Sans Bold"/>
                <a:cs typeface="DM Sans Bold"/>
                <a:sym typeface="DM Sans Bold"/>
              </a:rPr>
              <a:t>Energy Aware Computing: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Time </a:t>
            </a:r>
            <a:r>
              <a:rPr lang="en-US" sz="2180" spc="130" u="none">
                <a:solidFill>
                  <a:srgbClr val="000000"/>
                </a:solidFill>
                <a:latin typeface="DM Sans"/>
                <a:ea typeface="DM Sans"/>
                <a:cs typeface="DM Sans"/>
                <a:sym typeface="DM Sans"/>
              </a:rPr>
              <a:t>sliced scheduling</a:t>
            </a:r>
          </a:p>
        </p:txBody>
      </p:sp>
      <p:sp>
        <p:nvSpPr>
          <p:cNvPr name="TextBox 10" id="10"/>
          <p:cNvSpPr txBox="true"/>
          <p:nvPr/>
        </p:nvSpPr>
        <p:spPr>
          <a:xfrm rot="0">
            <a:off x="1028700" y="1436135"/>
            <a:ext cx="16230600" cy="650923"/>
          </a:xfrm>
          <a:prstGeom prst="rect">
            <a:avLst/>
          </a:prstGeom>
        </p:spPr>
        <p:txBody>
          <a:bodyPr anchor="t" rtlCol="false" tIns="0" lIns="0" bIns="0" rIns="0">
            <a:spAutoFit/>
          </a:bodyPr>
          <a:lstStyle/>
          <a:p>
            <a:pPr algn="l">
              <a:lnSpc>
                <a:spcPts val="4757"/>
              </a:lnSpc>
            </a:pPr>
            <a:r>
              <a:rPr lang="en-US" sz="4172" b="true">
                <a:solidFill>
                  <a:srgbClr val="1C2120"/>
                </a:solidFill>
                <a:latin typeface="Poppins Bold"/>
                <a:ea typeface="Poppins Bold"/>
                <a:cs typeface="Poppins Bold"/>
                <a:sym typeface="Poppins Bold"/>
              </a:rPr>
              <a:t>Specialization Knowledge and Technology</a:t>
            </a:r>
          </a:p>
        </p:txBody>
      </p:sp>
      <p:grpSp>
        <p:nvGrpSpPr>
          <p:cNvPr name="Group 11" id="11"/>
          <p:cNvGrpSpPr/>
          <p:nvPr/>
        </p:nvGrpSpPr>
        <p:grpSpPr>
          <a:xfrm rot="0">
            <a:off x="1028700" y="2469628"/>
            <a:ext cx="6736842" cy="886472"/>
            <a:chOff x="0" y="0"/>
            <a:chExt cx="8982456" cy="1181963"/>
          </a:xfrm>
        </p:grpSpPr>
        <p:grpSp>
          <p:nvGrpSpPr>
            <p:cNvPr name="Group 12" id="12"/>
            <p:cNvGrpSpPr/>
            <p:nvPr/>
          </p:nvGrpSpPr>
          <p:grpSpPr>
            <a:xfrm rot="0">
              <a:off x="0" y="0"/>
              <a:ext cx="8982456" cy="1181963"/>
              <a:chOff x="0" y="0"/>
              <a:chExt cx="2255213" cy="296754"/>
            </a:xfrm>
          </p:grpSpPr>
          <p:sp>
            <p:nvSpPr>
              <p:cNvPr name="Freeform 13" id="13"/>
              <p:cNvSpPr/>
              <p:nvPr/>
            </p:nvSpPr>
            <p:spPr>
              <a:xfrm flipH="false" flipV="false" rot="0">
                <a:off x="0" y="0"/>
                <a:ext cx="2255213" cy="296754"/>
              </a:xfrm>
              <a:custGeom>
                <a:avLst/>
                <a:gdLst/>
                <a:ahLst/>
                <a:cxnLst/>
                <a:rect r="r" b="b" t="t" l="l"/>
                <a:pathLst>
                  <a:path h="296754" w="2255213">
                    <a:moveTo>
                      <a:pt x="57460" y="0"/>
                    </a:moveTo>
                    <a:lnTo>
                      <a:pt x="2197754" y="0"/>
                    </a:lnTo>
                    <a:cubicBezTo>
                      <a:pt x="2212993" y="0"/>
                      <a:pt x="2227608" y="6054"/>
                      <a:pt x="2238384" y="16830"/>
                    </a:cubicBezTo>
                    <a:cubicBezTo>
                      <a:pt x="2249160" y="27605"/>
                      <a:pt x="2255213" y="42220"/>
                      <a:pt x="2255213" y="57460"/>
                    </a:cubicBezTo>
                    <a:lnTo>
                      <a:pt x="2255213" y="239294"/>
                    </a:lnTo>
                    <a:cubicBezTo>
                      <a:pt x="2255213" y="271028"/>
                      <a:pt x="2229488" y="296754"/>
                      <a:pt x="2197754" y="296754"/>
                    </a:cubicBezTo>
                    <a:lnTo>
                      <a:pt x="57460" y="296754"/>
                    </a:lnTo>
                    <a:cubicBezTo>
                      <a:pt x="42220" y="296754"/>
                      <a:pt x="27605" y="290700"/>
                      <a:pt x="16830" y="279924"/>
                    </a:cubicBezTo>
                    <a:cubicBezTo>
                      <a:pt x="6054" y="269149"/>
                      <a:pt x="0" y="254533"/>
                      <a:pt x="0" y="239294"/>
                    </a:cubicBezTo>
                    <a:lnTo>
                      <a:pt x="0" y="57460"/>
                    </a:lnTo>
                    <a:cubicBezTo>
                      <a:pt x="0" y="42220"/>
                      <a:pt x="6054" y="27605"/>
                      <a:pt x="16830" y="16830"/>
                    </a:cubicBezTo>
                    <a:cubicBezTo>
                      <a:pt x="27605" y="6054"/>
                      <a:pt x="42220" y="0"/>
                      <a:pt x="57460" y="0"/>
                    </a:cubicBezTo>
                    <a:close/>
                  </a:path>
                </a:pathLst>
              </a:custGeom>
              <a:solidFill>
                <a:srgbClr val="AAD7D4"/>
              </a:solidFill>
            </p:spPr>
          </p:sp>
          <p:sp>
            <p:nvSpPr>
              <p:cNvPr name="TextBox 14" id="14"/>
              <p:cNvSpPr txBox="true"/>
              <p:nvPr/>
            </p:nvSpPr>
            <p:spPr>
              <a:xfrm>
                <a:off x="0" y="85725"/>
                <a:ext cx="2255213" cy="211029"/>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1920564" y="304977"/>
              <a:ext cx="6526531" cy="533908"/>
            </a:xfrm>
            <a:prstGeom prst="rect">
              <a:avLst/>
            </a:prstGeom>
          </p:spPr>
          <p:txBody>
            <a:bodyPr anchor="t" rtlCol="false" tIns="0" lIns="0" bIns="0" rIns="0">
              <a:spAutoFit/>
            </a:bodyPr>
            <a:lstStyle/>
            <a:p>
              <a:pPr algn="just" marL="0" indent="0" lvl="0">
                <a:lnSpc>
                  <a:spcPts val="3348"/>
                </a:lnSpc>
                <a:spcBef>
                  <a:spcPct val="0"/>
                </a:spcBef>
              </a:pPr>
              <a:r>
                <a:rPr lang="en-US" b="true" sz="2480" spc="39">
                  <a:solidFill>
                    <a:srgbClr val="1C2120"/>
                  </a:solidFill>
                  <a:latin typeface="DM Sans Bold"/>
                  <a:ea typeface="DM Sans Bold"/>
                  <a:cs typeface="DM Sans Bold"/>
                  <a:sym typeface="DM Sans Bold"/>
                </a:rPr>
                <a:t>Doma</a:t>
              </a:r>
              <a:r>
                <a:rPr lang="en-US" b="true" sz="2480" spc="39" u="none">
                  <a:solidFill>
                    <a:srgbClr val="1C2120"/>
                  </a:solidFill>
                  <a:latin typeface="DM Sans Bold"/>
                  <a:ea typeface="DM Sans Bold"/>
                  <a:cs typeface="DM Sans Bold"/>
                  <a:sym typeface="DM Sans Bold"/>
                </a:rPr>
                <a:t>ins of Knowledge Applied</a:t>
              </a:r>
            </a:p>
          </p:txBody>
        </p:sp>
        <p:sp>
          <p:nvSpPr>
            <p:cNvPr name="Freeform 16" id="16"/>
            <p:cNvSpPr/>
            <p:nvPr/>
          </p:nvSpPr>
          <p:spPr>
            <a:xfrm flipH="false" flipV="false" rot="0">
              <a:off x="617673" y="91380"/>
              <a:ext cx="912933" cy="923002"/>
            </a:xfrm>
            <a:custGeom>
              <a:avLst/>
              <a:gdLst/>
              <a:ahLst/>
              <a:cxnLst/>
              <a:rect r="r" b="b" t="t" l="l"/>
              <a:pathLst>
                <a:path h="923002" w="912933">
                  <a:moveTo>
                    <a:pt x="0" y="0"/>
                  </a:moveTo>
                  <a:lnTo>
                    <a:pt x="912933" y="0"/>
                  </a:lnTo>
                  <a:lnTo>
                    <a:pt x="912933" y="923002"/>
                  </a:lnTo>
                  <a:lnTo>
                    <a:pt x="0" y="923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7" id="17"/>
          <p:cNvGrpSpPr/>
          <p:nvPr/>
        </p:nvGrpSpPr>
        <p:grpSpPr>
          <a:xfrm rot="0">
            <a:off x="9932167" y="2469628"/>
            <a:ext cx="6154415" cy="886472"/>
            <a:chOff x="0" y="0"/>
            <a:chExt cx="8205887" cy="1181963"/>
          </a:xfrm>
        </p:grpSpPr>
        <p:grpSp>
          <p:nvGrpSpPr>
            <p:cNvPr name="Group 18" id="18"/>
            <p:cNvGrpSpPr/>
            <p:nvPr/>
          </p:nvGrpSpPr>
          <p:grpSpPr>
            <a:xfrm rot="0">
              <a:off x="0" y="0"/>
              <a:ext cx="8205887" cy="1181963"/>
              <a:chOff x="0" y="0"/>
              <a:chExt cx="2060241" cy="296754"/>
            </a:xfrm>
          </p:grpSpPr>
          <p:sp>
            <p:nvSpPr>
              <p:cNvPr name="Freeform 19" id="19"/>
              <p:cNvSpPr/>
              <p:nvPr/>
            </p:nvSpPr>
            <p:spPr>
              <a:xfrm flipH="false" flipV="false" rot="0">
                <a:off x="0" y="0"/>
                <a:ext cx="2060241" cy="296754"/>
              </a:xfrm>
              <a:custGeom>
                <a:avLst/>
                <a:gdLst/>
                <a:ahLst/>
                <a:cxnLst/>
                <a:rect r="r" b="b" t="t" l="l"/>
                <a:pathLst>
                  <a:path h="296754" w="2060241">
                    <a:moveTo>
                      <a:pt x="62897" y="0"/>
                    </a:moveTo>
                    <a:lnTo>
                      <a:pt x="1997344" y="0"/>
                    </a:lnTo>
                    <a:cubicBezTo>
                      <a:pt x="2014025" y="0"/>
                      <a:pt x="2030023" y="6627"/>
                      <a:pt x="2041819" y="18422"/>
                    </a:cubicBezTo>
                    <a:cubicBezTo>
                      <a:pt x="2053614" y="30218"/>
                      <a:pt x="2060241" y="46216"/>
                      <a:pt x="2060241" y="62897"/>
                    </a:cubicBezTo>
                    <a:lnTo>
                      <a:pt x="2060241" y="233857"/>
                    </a:lnTo>
                    <a:cubicBezTo>
                      <a:pt x="2060241" y="268594"/>
                      <a:pt x="2032081" y="296754"/>
                      <a:pt x="1997344" y="296754"/>
                    </a:cubicBezTo>
                    <a:lnTo>
                      <a:pt x="62897" y="296754"/>
                    </a:lnTo>
                    <a:cubicBezTo>
                      <a:pt x="46216" y="296754"/>
                      <a:pt x="30218" y="290127"/>
                      <a:pt x="18422" y="278332"/>
                    </a:cubicBezTo>
                    <a:cubicBezTo>
                      <a:pt x="6627" y="266536"/>
                      <a:pt x="0" y="250538"/>
                      <a:pt x="0" y="233857"/>
                    </a:cubicBezTo>
                    <a:lnTo>
                      <a:pt x="0" y="62897"/>
                    </a:lnTo>
                    <a:cubicBezTo>
                      <a:pt x="0" y="28160"/>
                      <a:pt x="28160" y="0"/>
                      <a:pt x="62897" y="0"/>
                    </a:cubicBezTo>
                    <a:close/>
                  </a:path>
                </a:pathLst>
              </a:custGeom>
              <a:solidFill>
                <a:srgbClr val="AAD7D4"/>
              </a:solidFill>
            </p:spPr>
          </p:sp>
          <p:sp>
            <p:nvSpPr>
              <p:cNvPr name="TextBox 20" id="20"/>
              <p:cNvSpPr txBox="true"/>
              <p:nvPr/>
            </p:nvSpPr>
            <p:spPr>
              <a:xfrm>
                <a:off x="0" y="85725"/>
                <a:ext cx="2060241" cy="211029"/>
              </a:xfrm>
              <a:prstGeom prst="rect">
                <a:avLst/>
              </a:prstGeom>
            </p:spPr>
            <p:txBody>
              <a:bodyPr anchor="ctr" rtlCol="false" tIns="50800" lIns="50800" bIns="50800" rIns="50800"/>
              <a:lstStyle/>
              <a:p>
                <a:pPr algn="ctr">
                  <a:lnSpc>
                    <a:spcPts val="1925"/>
                  </a:lnSpc>
                </a:pPr>
              </a:p>
            </p:txBody>
          </p:sp>
        </p:grpSp>
        <p:sp>
          <p:nvSpPr>
            <p:cNvPr name="TextBox 21" id="21"/>
            <p:cNvSpPr txBox="true"/>
            <p:nvPr/>
          </p:nvSpPr>
          <p:spPr>
            <a:xfrm rot="0">
              <a:off x="2038500" y="304977"/>
              <a:ext cx="5838203" cy="533908"/>
            </a:xfrm>
            <a:prstGeom prst="rect">
              <a:avLst/>
            </a:prstGeom>
          </p:spPr>
          <p:txBody>
            <a:bodyPr anchor="t" rtlCol="false" tIns="0" lIns="0" bIns="0" rIns="0">
              <a:spAutoFit/>
            </a:bodyPr>
            <a:lstStyle/>
            <a:p>
              <a:pPr algn="just" marL="0" indent="0" lvl="0">
                <a:lnSpc>
                  <a:spcPts val="3348"/>
                </a:lnSpc>
                <a:spcBef>
                  <a:spcPct val="0"/>
                </a:spcBef>
              </a:pPr>
              <a:r>
                <a:rPr lang="en-US" b="true" sz="2480" spc="39">
                  <a:solidFill>
                    <a:srgbClr val="1C2120"/>
                  </a:solidFill>
                  <a:latin typeface="DM Sans Bold"/>
                  <a:ea typeface="DM Sans Bold"/>
                  <a:cs typeface="DM Sans Bold"/>
                  <a:sym typeface="DM Sans Bold"/>
                </a:rPr>
                <a:t>L</a:t>
              </a:r>
              <a:r>
                <a:rPr lang="en-US" b="true" sz="2480" spc="39" u="none">
                  <a:solidFill>
                    <a:srgbClr val="1C2120"/>
                  </a:solidFill>
                  <a:latin typeface="DM Sans Bold"/>
                  <a:ea typeface="DM Sans Bold"/>
                  <a:cs typeface="DM Sans Bold"/>
                  <a:sym typeface="DM Sans Bold"/>
                </a:rPr>
                <a:t>atest Technologies in Use</a:t>
              </a:r>
            </a:p>
          </p:txBody>
        </p:sp>
        <p:sp>
          <p:nvSpPr>
            <p:cNvPr name="Freeform 22" id="22"/>
            <p:cNvSpPr/>
            <p:nvPr/>
          </p:nvSpPr>
          <p:spPr>
            <a:xfrm flipH="false" flipV="false" rot="0">
              <a:off x="844393" y="208553"/>
              <a:ext cx="882677" cy="794410"/>
            </a:xfrm>
            <a:custGeom>
              <a:avLst/>
              <a:gdLst/>
              <a:ahLst/>
              <a:cxnLst/>
              <a:rect r="r" b="b" t="t" l="l"/>
              <a:pathLst>
                <a:path h="794410" w="882677">
                  <a:moveTo>
                    <a:pt x="0" y="0"/>
                  </a:moveTo>
                  <a:lnTo>
                    <a:pt x="882678" y="0"/>
                  </a:lnTo>
                  <a:lnTo>
                    <a:pt x="882678" y="794409"/>
                  </a:lnTo>
                  <a:lnTo>
                    <a:pt x="0" y="794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transition spd="fast">
    <p:wipe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46125"/>
            <a:ext cx="16230600" cy="582575"/>
            <a:chOff x="0" y="0"/>
            <a:chExt cx="4274726" cy="153435"/>
          </a:xfrm>
        </p:grpSpPr>
        <p:sp>
          <p:nvSpPr>
            <p:cNvPr name="Freeform 3" id="3"/>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4" id="4"/>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ENERGY EFFICIENT AND FAULT TOLERANT CLUSTER DATA COMMUNICATION IN UAV ASSISTED WSN</a:t>
              </a:r>
            </a:p>
          </p:txBody>
        </p:sp>
      </p:grpSp>
      <p:grpSp>
        <p:nvGrpSpPr>
          <p:cNvPr name="Group 5" id="5"/>
          <p:cNvGrpSpPr/>
          <p:nvPr/>
        </p:nvGrpSpPr>
        <p:grpSpPr>
          <a:xfrm rot="0">
            <a:off x="1028700" y="9260810"/>
            <a:ext cx="16230600" cy="582575"/>
            <a:chOff x="0" y="0"/>
            <a:chExt cx="4274726" cy="153435"/>
          </a:xfrm>
        </p:grpSpPr>
        <p:sp>
          <p:nvSpPr>
            <p:cNvPr name="Freeform 6" id="6"/>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7" id="7"/>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IT22088000 | THAMASHA W.Y.M.G. | 25-26J-010</a:t>
              </a:r>
            </a:p>
          </p:txBody>
        </p:sp>
      </p:grpSp>
      <p:grpSp>
        <p:nvGrpSpPr>
          <p:cNvPr name="Group 8" id="8"/>
          <p:cNvGrpSpPr/>
          <p:nvPr/>
        </p:nvGrpSpPr>
        <p:grpSpPr>
          <a:xfrm rot="0">
            <a:off x="9932167" y="2655556"/>
            <a:ext cx="7327133" cy="4071936"/>
            <a:chOff x="0" y="0"/>
            <a:chExt cx="9769511" cy="5429248"/>
          </a:xfrm>
        </p:grpSpPr>
        <p:grpSp>
          <p:nvGrpSpPr>
            <p:cNvPr name="Group 9" id="9"/>
            <p:cNvGrpSpPr/>
            <p:nvPr/>
          </p:nvGrpSpPr>
          <p:grpSpPr>
            <a:xfrm rot="0">
              <a:off x="0" y="0"/>
              <a:ext cx="7876703" cy="1181963"/>
              <a:chOff x="0" y="0"/>
              <a:chExt cx="1977593" cy="296754"/>
            </a:xfrm>
          </p:grpSpPr>
          <p:sp>
            <p:nvSpPr>
              <p:cNvPr name="Freeform 10" id="10"/>
              <p:cNvSpPr/>
              <p:nvPr/>
            </p:nvSpPr>
            <p:spPr>
              <a:xfrm flipH="false" flipV="false" rot="0">
                <a:off x="0" y="0"/>
                <a:ext cx="1977593" cy="296754"/>
              </a:xfrm>
              <a:custGeom>
                <a:avLst/>
                <a:gdLst/>
                <a:ahLst/>
                <a:cxnLst/>
                <a:rect r="r" b="b" t="t" l="l"/>
                <a:pathLst>
                  <a:path h="296754" w="1977593">
                    <a:moveTo>
                      <a:pt x="65526" y="0"/>
                    </a:moveTo>
                    <a:lnTo>
                      <a:pt x="1912067" y="0"/>
                    </a:lnTo>
                    <a:cubicBezTo>
                      <a:pt x="1929446" y="0"/>
                      <a:pt x="1946113" y="6904"/>
                      <a:pt x="1958401" y="19192"/>
                    </a:cubicBezTo>
                    <a:cubicBezTo>
                      <a:pt x="1970690" y="31481"/>
                      <a:pt x="1977593" y="48147"/>
                      <a:pt x="1977593" y="65526"/>
                    </a:cubicBezTo>
                    <a:lnTo>
                      <a:pt x="1977593" y="231228"/>
                    </a:lnTo>
                    <a:cubicBezTo>
                      <a:pt x="1977593" y="267417"/>
                      <a:pt x="1948256" y="296754"/>
                      <a:pt x="1912067" y="296754"/>
                    </a:cubicBezTo>
                    <a:lnTo>
                      <a:pt x="65526" y="296754"/>
                    </a:lnTo>
                    <a:cubicBezTo>
                      <a:pt x="48147" y="296754"/>
                      <a:pt x="31481" y="289850"/>
                      <a:pt x="19192" y="277562"/>
                    </a:cubicBezTo>
                    <a:cubicBezTo>
                      <a:pt x="6904" y="265273"/>
                      <a:pt x="0" y="248606"/>
                      <a:pt x="0" y="231228"/>
                    </a:cubicBezTo>
                    <a:lnTo>
                      <a:pt x="0" y="65526"/>
                    </a:lnTo>
                    <a:cubicBezTo>
                      <a:pt x="0" y="48147"/>
                      <a:pt x="6904" y="31481"/>
                      <a:pt x="19192" y="19192"/>
                    </a:cubicBezTo>
                    <a:cubicBezTo>
                      <a:pt x="31481" y="6904"/>
                      <a:pt x="48147" y="0"/>
                      <a:pt x="65526" y="0"/>
                    </a:cubicBezTo>
                    <a:close/>
                  </a:path>
                </a:pathLst>
              </a:custGeom>
              <a:solidFill>
                <a:srgbClr val="AAD7D4"/>
              </a:solidFill>
            </p:spPr>
          </p:sp>
          <p:sp>
            <p:nvSpPr>
              <p:cNvPr name="TextBox 11" id="11"/>
              <p:cNvSpPr txBox="true"/>
              <p:nvPr/>
            </p:nvSpPr>
            <p:spPr>
              <a:xfrm>
                <a:off x="0" y="85725"/>
                <a:ext cx="1977593" cy="211029"/>
              </a:xfrm>
              <a:prstGeom prst="rect">
                <a:avLst/>
              </a:prstGeom>
            </p:spPr>
            <p:txBody>
              <a:bodyPr anchor="ctr" rtlCol="false" tIns="50800" lIns="50800" bIns="50800" rIns="50800"/>
              <a:lstStyle/>
              <a:p>
                <a:pPr algn="ctr">
                  <a:lnSpc>
                    <a:spcPts val="1925"/>
                  </a:lnSpc>
                </a:pPr>
              </a:p>
            </p:txBody>
          </p:sp>
        </p:grpSp>
        <p:sp>
          <p:nvSpPr>
            <p:cNvPr name="TextBox 12" id="12"/>
            <p:cNvSpPr txBox="true"/>
            <p:nvPr/>
          </p:nvSpPr>
          <p:spPr>
            <a:xfrm rot="0">
              <a:off x="2038500" y="304977"/>
              <a:ext cx="5439086" cy="533908"/>
            </a:xfrm>
            <a:prstGeom prst="rect">
              <a:avLst/>
            </a:prstGeom>
          </p:spPr>
          <p:txBody>
            <a:bodyPr anchor="t" rtlCol="false" tIns="0" lIns="0" bIns="0" rIns="0">
              <a:spAutoFit/>
            </a:bodyPr>
            <a:lstStyle/>
            <a:p>
              <a:pPr algn="just" marL="0" indent="0" lvl="0">
                <a:lnSpc>
                  <a:spcPts val="3348"/>
                </a:lnSpc>
                <a:spcBef>
                  <a:spcPct val="0"/>
                </a:spcBef>
              </a:pPr>
              <a:r>
                <a:rPr lang="en-US" b="true" sz="2480" spc="39">
                  <a:solidFill>
                    <a:srgbClr val="1C2120"/>
                  </a:solidFill>
                  <a:latin typeface="DM Sans Bold"/>
                  <a:ea typeface="DM Sans Bold"/>
                  <a:cs typeface="DM Sans Bold"/>
                  <a:sym typeface="DM Sans Bold"/>
                </a:rPr>
                <a:t>D</a:t>
              </a:r>
              <a:r>
                <a:rPr lang="en-US" b="true" sz="2480" spc="39" u="none">
                  <a:solidFill>
                    <a:srgbClr val="1C2120"/>
                  </a:solidFill>
                  <a:latin typeface="DM Sans Bold"/>
                  <a:ea typeface="DM Sans Bold"/>
                  <a:cs typeface="DM Sans Bold"/>
                  <a:sym typeface="DM Sans Bold"/>
                </a:rPr>
                <a:t>ata Availability &amp; Ethics</a:t>
              </a:r>
            </a:p>
          </p:txBody>
        </p:sp>
        <p:sp>
          <p:nvSpPr>
            <p:cNvPr name="TextBox 13" id="13"/>
            <p:cNvSpPr txBox="true"/>
            <p:nvPr/>
          </p:nvSpPr>
          <p:spPr>
            <a:xfrm rot="0">
              <a:off x="0" y="1629638"/>
              <a:ext cx="9769511" cy="3799610"/>
            </a:xfrm>
            <a:prstGeom prst="rect">
              <a:avLst/>
            </a:prstGeom>
          </p:spPr>
          <p:txBody>
            <a:bodyPr anchor="t" rtlCol="false" tIns="0" lIns="0" bIns="0" rIns="0">
              <a:spAutoFit/>
            </a:bodyPr>
            <a:lstStyle/>
            <a:p>
              <a:pPr algn="l">
                <a:lnSpc>
                  <a:spcPts val="3858"/>
                </a:lnSpc>
              </a:pPr>
              <a:r>
                <a:rPr lang="en-US" b="true" sz="2180" spc="130">
                  <a:solidFill>
                    <a:srgbClr val="000000"/>
                  </a:solidFill>
                  <a:latin typeface="DM Sans Bold"/>
                  <a:ea typeface="DM Sans Bold"/>
                  <a:cs typeface="DM Sans Bold"/>
                  <a:sym typeface="DM Sans Bold"/>
                </a:rPr>
                <a:t>Data Availability:</a:t>
              </a:r>
              <a:r>
                <a:rPr lang="en-US" b="true" sz="2180" spc="130" u="none">
                  <a:solidFill>
                    <a:srgbClr val="000000"/>
                  </a:solidFill>
                  <a:latin typeface="DM Sans Bold"/>
                  <a:ea typeface="DM Sans Bold"/>
                  <a:cs typeface="DM Sans Bold"/>
                  <a:sym typeface="DM Sans Bold"/>
                </a:rPr>
                <a:t> </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R</a:t>
              </a:r>
              <a:r>
                <a:rPr lang="en-US" sz="2180" spc="130" u="none">
                  <a:solidFill>
                    <a:srgbClr val="000000"/>
                  </a:solidFill>
                  <a:latin typeface="DM Sans"/>
                  <a:ea typeface="DM Sans"/>
                  <a:cs typeface="DM Sans"/>
                  <a:sym typeface="DM Sans"/>
                </a:rPr>
                <a:t>eal time sensor data.</a:t>
              </a:r>
            </a:p>
            <a:p>
              <a:pPr algn="l">
                <a:lnSpc>
                  <a:spcPts val="3858"/>
                </a:lnSpc>
              </a:pPr>
              <a:r>
                <a:rPr lang="en-US" b="true" sz="2180" spc="130" u="none">
                  <a:solidFill>
                    <a:srgbClr val="000000"/>
                  </a:solidFill>
                  <a:latin typeface="DM Sans Bold"/>
                  <a:ea typeface="DM Sans Bold"/>
                  <a:cs typeface="DM Sans Bold"/>
                  <a:sym typeface="DM Sans Bold"/>
                </a:rPr>
                <a:t>Ethics:</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N</a:t>
              </a:r>
              <a:r>
                <a:rPr lang="en-US" sz="2180" spc="130" u="none">
                  <a:solidFill>
                    <a:srgbClr val="000000"/>
                  </a:solidFill>
                  <a:latin typeface="DM Sans"/>
                  <a:ea typeface="DM Sans"/>
                  <a:cs typeface="DM Sans"/>
                  <a:sym typeface="DM Sans"/>
                </a:rPr>
                <a:t>o personal/sensitive data collected.</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Deployment</a:t>
              </a:r>
              <a:r>
                <a:rPr lang="en-US" sz="2180" spc="130" u="none">
                  <a:solidFill>
                    <a:srgbClr val="000000"/>
                  </a:solidFill>
                  <a:latin typeface="DM Sans"/>
                  <a:ea typeface="DM Sans"/>
                  <a:cs typeface="DM Sans"/>
                  <a:sym typeface="DM Sans"/>
                </a:rPr>
                <a:t> confined to testbeds.</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Focus purely on environmental parameters.</a:t>
              </a:r>
            </a:p>
          </p:txBody>
        </p:sp>
      </p:grpSp>
      <p:grpSp>
        <p:nvGrpSpPr>
          <p:cNvPr name="Group 14" id="14"/>
          <p:cNvGrpSpPr/>
          <p:nvPr/>
        </p:nvGrpSpPr>
        <p:grpSpPr>
          <a:xfrm rot="0">
            <a:off x="1028700" y="2655556"/>
            <a:ext cx="8115300" cy="5529261"/>
            <a:chOff x="0" y="0"/>
            <a:chExt cx="10820400" cy="7372348"/>
          </a:xfrm>
        </p:grpSpPr>
        <p:grpSp>
          <p:nvGrpSpPr>
            <p:cNvPr name="Group 15" id="15"/>
            <p:cNvGrpSpPr/>
            <p:nvPr/>
          </p:nvGrpSpPr>
          <p:grpSpPr>
            <a:xfrm rot="0">
              <a:off x="0" y="0"/>
              <a:ext cx="8104632" cy="1181963"/>
              <a:chOff x="0" y="0"/>
              <a:chExt cx="2034819" cy="296754"/>
            </a:xfrm>
          </p:grpSpPr>
          <p:sp>
            <p:nvSpPr>
              <p:cNvPr name="Freeform 16" id="16"/>
              <p:cNvSpPr/>
              <p:nvPr/>
            </p:nvSpPr>
            <p:spPr>
              <a:xfrm flipH="false" flipV="false" rot="0">
                <a:off x="0" y="0"/>
                <a:ext cx="2034819" cy="296754"/>
              </a:xfrm>
              <a:custGeom>
                <a:avLst/>
                <a:gdLst/>
                <a:ahLst/>
                <a:cxnLst/>
                <a:rect r="r" b="b" t="t" l="l"/>
                <a:pathLst>
                  <a:path h="296754" w="2034819">
                    <a:moveTo>
                      <a:pt x="63683" y="0"/>
                    </a:moveTo>
                    <a:lnTo>
                      <a:pt x="1971136" y="0"/>
                    </a:lnTo>
                    <a:cubicBezTo>
                      <a:pt x="2006307" y="0"/>
                      <a:pt x="2034819" y="28512"/>
                      <a:pt x="2034819" y="63683"/>
                    </a:cubicBezTo>
                    <a:lnTo>
                      <a:pt x="2034819" y="233071"/>
                    </a:lnTo>
                    <a:cubicBezTo>
                      <a:pt x="2034819" y="268242"/>
                      <a:pt x="2006307" y="296754"/>
                      <a:pt x="1971136" y="296754"/>
                    </a:cubicBezTo>
                    <a:lnTo>
                      <a:pt x="63683" y="296754"/>
                    </a:lnTo>
                    <a:cubicBezTo>
                      <a:pt x="28512" y="296754"/>
                      <a:pt x="0" y="268242"/>
                      <a:pt x="0" y="233071"/>
                    </a:cubicBezTo>
                    <a:lnTo>
                      <a:pt x="0" y="63683"/>
                    </a:lnTo>
                    <a:cubicBezTo>
                      <a:pt x="0" y="28512"/>
                      <a:pt x="28512" y="0"/>
                      <a:pt x="63683" y="0"/>
                    </a:cubicBezTo>
                    <a:close/>
                  </a:path>
                </a:pathLst>
              </a:custGeom>
              <a:solidFill>
                <a:srgbClr val="AAD7D4"/>
              </a:solidFill>
            </p:spPr>
          </p:sp>
          <p:sp>
            <p:nvSpPr>
              <p:cNvPr name="TextBox 17" id="17"/>
              <p:cNvSpPr txBox="true"/>
              <p:nvPr/>
            </p:nvSpPr>
            <p:spPr>
              <a:xfrm>
                <a:off x="0" y="85725"/>
                <a:ext cx="2034819" cy="211029"/>
              </a:xfrm>
              <a:prstGeom prst="rect">
                <a:avLst/>
              </a:prstGeom>
            </p:spPr>
            <p:txBody>
              <a:bodyPr anchor="ctr" rtlCol="false" tIns="50800" lIns="50800" bIns="50800" rIns="50800"/>
              <a:lstStyle/>
              <a:p>
                <a:pPr algn="ctr">
                  <a:lnSpc>
                    <a:spcPts val="1925"/>
                  </a:lnSpc>
                </a:pPr>
              </a:p>
            </p:txBody>
          </p:sp>
        </p:grpSp>
        <p:sp>
          <p:nvSpPr>
            <p:cNvPr name="Freeform 18" id="18"/>
            <p:cNvSpPr/>
            <p:nvPr/>
          </p:nvSpPr>
          <p:spPr>
            <a:xfrm flipH="false" flipV="false" rot="0">
              <a:off x="805090" y="139146"/>
              <a:ext cx="890430" cy="955930"/>
            </a:xfrm>
            <a:custGeom>
              <a:avLst/>
              <a:gdLst/>
              <a:ahLst/>
              <a:cxnLst/>
              <a:rect r="r" b="b" t="t" l="l"/>
              <a:pathLst>
                <a:path h="955930" w="890430">
                  <a:moveTo>
                    <a:pt x="0" y="0"/>
                  </a:moveTo>
                  <a:lnTo>
                    <a:pt x="890430" y="0"/>
                  </a:lnTo>
                  <a:lnTo>
                    <a:pt x="890430" y="955930"/>
                  </a:lnTo>
                  <a:lnTo>
                    <a:pt x="0" y="955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0" y="1629638"/>
              <a:ext cx="10820400" cy="5742710"/>
            </a:xfrm>
            <a:prstGeom prst="rect">
              <a:avLst/>
            </a:prstGeom>
          </p:spPr>
          <p:txBody>
            <a:bodyPr anchor="t" rtlCol="false" tIns="0" lIns="0" bIns="0" rIns="0">
              <a:spAutoFit/>
            </a:bodyPr>
            <a:lstStyle/>
            <a:p>
              <a:pPr algn="l">
                <a:lnSpc>
                  <a:spcPts val="3858"/>
                </a:lnSpc>
              </a:pPr>
              <a:r>
                <a:rPr lang="en-US" b="true" sz="2180" spc="130">
                  <a:solidFill>
                    <a:srgbClr val="000000"/>
                  </a:solidFill>
                  <a:latin typeface="DM Sans Bold"/>
                  <a:ea typeface="DM Sans Bold"/>
                  <a:cs typeface="DM Sans Bold"/>
                  <a:sym typeface="DM Sans Bold"/>
                </a:rPr>
                <a:t>Tim</a:t>
              </a:r>
              <a:r>
                <a:rPr lang="en-US" b="true" sz="2180" spc="130" u="none">
                  <a:solidFill>
                    <a:srgbClr val="000000"/>
                  </a:solidFill>
                  <a:latin typeface="DM Sans Bold"/>
                  <a:ea typeface="DM Sans Bold"/>
                  <a:cs typeface="DM Sans Bold"/>
                  <a:sym typeface="DM Sans Bold"/>
                </a:rPr>
                <a:t>e-Sliced</a:t>
              </a:r>
              <a:r>
                <a:rPr lang="en-US" sz="2180" spc="130" u="none">
                  <a:solidFill>
                    <a:srgbClr val="000000"/>
                  </a:solidFill>
                  <a:latin typeface="DM Sans"/>
                  <a:ea typeface="DM Sans"/>
                  <a:cs typeface="DM Sans"/>
                  <a:sym typeface="DM Sans"/>
                </a:rPr>
                <a:t> </a:t>
              </a:r>
              <a:r>
                <a:rPr lang="en-US" b="true" sz="2180" spc="130" u="none">
                  <a:solidFill>
                    <a:srgbClr val="000000"/>
                  </a:solidFill>
                  <a:latin typeface="DM Sans Bold"/>
                  <a:ea typeface="DM Sans Bold"/>
                  <a:cs typeface="DM Sans Bold"/>
                  <a:sym typeface="DM Sans Bold"/>
                </a:rPr>
                <a:t>Scheduling:</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Collision free transmissions in multi-node tests.</a:t>
              </a:r>
            </a:p>
            <a:p>
              <a:pPr algn="l">
                <a:lnSpc>
                  <a:spcPts val="3858"/>
                </a:lnSpc>
              </a:pPr>
              <a:r>
                <a:rPr lang="en-US" b="true" sz="2180" spc="130" u="none">
                  <a:solidFill>
                    <a:srgbClr val="000000"/>
                  </a:solidFill>
                  <a:latin typeface="DM Sans Bold"/>
                  <a:ea typeface="DM Sans Bold"/>
                  <a:cs typeface="DM Sans Bold"/>
                  <a:sym typeface="DM Sans Bold"/>
                </a:rPr>
                <a:t>Persistent Storage:</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Stress tested for CH resets and re-elections.</a:t>
              </a:r>
            </a:p>
            <a:p>
              <a:pPr algn="l">
                <a:lnSpc>
                  <a:spcPts val="3858"/>
                </a:lnSpc>
              </a:pPr>
              <a:r>
                <a:rPr lang="en-US" b="true" sz="2180" spc="130" u="none">
                  <a:solidFill>
                    <a:srgbClr val="000000"/>
                  </a:solidFill>
                  <a:latin typeface="DM Sans Bold"/>
                  <a:ea typeface="DM Sans Bold"/>
                  <a:cs typeface="DM Sans Bold"/>
                  <a:sym typeface="DM Sans Bold"/>
                </a:rPr>
                <a:t>UAV</a:t>
              </a:r>
              <a:r>
                <a:rPr lang="en-US" b="true" sz="2180" spc="130" u="none">
                  <a:solidFill>
                    <a:srgbClr val="000000"/>
                  </a:solidFill>
                  <a:latin typeface="DM Sans Bold"/>
                  <a:ea typeface="DM Sans Bold"/>
                  <a:cs typeface="DM Sans Bold"/>
                  <a:sym typeface="DM Sans Bold"/>
                </a:rPr>
                <a:t> Detection:</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Beacon-ACK latency and success rate validation.</a:t>
              </a:r>
            </a:p>
            <a:p>
              <a:pPr algn="l">
                <a:lnSpc>
                  <a:spcPts val="3858"/>
                </a:lnSpc>
              </a:pPr>
              <a:r>
                <a:rPr lang="en-US" b="true" sz="2180" spc="130" u="none">
                  <a:solidFill>
                    <a:srgbClr val="000000"/>
                  </a:solidFill>
                  <a:latin typeface="DM Sans Bold"/>
                  <a:ea typeface="DM Sans Bold"/>
                  <a:cs typeface="DM Sans Bold"/>
                  <a:sym typeface="DM Sans Bold"/>
                </a:rPr>
                <a:t>MQTT Tra</a:t>
              </a:r>
              <a:r>
                <a:rPr lang="en-US" b="true" sz="2180" spc="130" u="none">
                  <a:solidFill>
                    <a:srgbClr val="000000"/>
                  </a:solidFill>
                  <a:latin typeface="DM Sans Bold"/>
                  <a:ea typeface="DM Sans Bold"/>
                  <a:cs typeface="DM Sans Bold"/>
                  <a:sym typeface="DM Sans Bold"/>
                </a:rPr>
                <a:t>nsfer:</a:t>
              </a:r>
            </a:p>
            <a:p>
              <a:pPr algn="l" marL="470664" indent="-235332" lvl="1">
                <a:lnSpc>
                  <a:spcPts val="3858"/>
                </a:lnSpc>
                <a:buFont typeface="Arial"/>
                <a:buChar char="•"/>
              </a:pPr>
              <a:r>
                <a:rPr lang="en-US" sz="2180" spc="130" u="none">
                  <a:solidFill>
                    <a:srgbClr val="000000"/>
                  </a:solidFill>
                  <a:latin typeface="DM Sans"/>
                  <a:ea typeface="DM Sans"/>
                  <a:cs typeface="DM Sans"/>
                  <a:sym typeface="DM Sans"/>
                </a:rPr>
                <a:t>Packet delivery ratio &amp; acknowledgement response time.</a:t>
              </a:r>
            </a:p>
          </p:txBody>
        </p:sp>
        <p:sp>
          <p:nvSpPr>
            <p:cNvPr name="TextBox 20" id="20"/>
            <p:cNvSpPr txBox="true"/>
            <p:nvPr/>
          </p:nvSpPr>
          <p:spPr>
            <a:xfrm rot="0">
              <a:off x="2140020" y="361851"/>
              <a:ext cx="4962907" cy="533908"/>
            </a:xfrm>
            <a:prstGeom prst="rect">
              <a:avLst/>
            </a:prstGeom>
          </p:spPr>
          <p:txBody>
            <a:bodyPr anchor="t" rtlCol="false" tIns="0" lIns="0" bIns="0" rIns="0">
              <a:spAutoFit/>
            </a:bodyPr>
            <a:lstStyle/>
            <a:p>
              <a:pPr algn="just" marL="0" indent="0" lvl="0">
                <a:lnSpc>
                  <a:spcPts val="3348"/>
                </a:lnSpc>
                <a:spcBef>
                  <a:spcPct val="0"/>
                </a:spcBef>
              </a:pPr>
              <a:r>
                <a:rPr lang="en-US" b="true" sz="2480" spc="39">
                  <a:solidFill>
                    <a:srgbClr val="1C2120"/>
                  </a:solidFill>
                  <a:latin typeface="DM Sans Bold"/>
                  <a:ea typeface="DM Sans Bold"/>
                  <a:cs typeface="DM Sans Bold"/>
                  <a:sym typeface="DM Sans Bold"/>
                </a:rPr>
                <a:t>Evalu</a:t>
              </a:r>
              <a:r>
                <a:rPr lang="en-US" b="true" sz="2480" spc="39" u="none">
                  <a:solidFill>
                    <a:srgbClr val="1C2120"/>
                  </a:solidFill>
                  <a:latin typeface="DM Sans Bold"/>
                  <a:ea typeface="DM Sans Bold"/>
                  <a:cs typeface="DM Sans Bold"/>
                  <a:sym typeface="DM Sans Bold"/>
                </a:rPr>
                <a:t>ation &amp; Validation</a:t>
              </a:r>
            </a:p>
          </p:txBody>
        </p:sp>
      </p:grpSp>
      <p:sp>
        <p:nvSpPr>
          <p:cNvPr name="Freeform 21" id="21"/>
          <p:cNvSpPr/>
          <p:nvPr/>
        </p:nvSpPr>
        <p:spPr>
          <a:xfrm flipH="false" flipV="false" rot="0">
            <a:off x="10390515" y="2741281"/>
            <a:ext cx="720143" cy="708359"/>
          </a:xfrm>
          <a:custGeom>
            <a:avLst/>
            <a:gdLst/>
            <a:ahLst/>
            <a:cxnLst/>
            <a:rect r="r" b="b" t="t" l="l"/>
            <a:pathLst>
              <a:path h="708359" w="720143">
                <a:moveTo>
                  <a:pt x="0" y="0"/>
                </a:moveTo>
                <a:lnTo>
                  <a:pt x="720143" y="0"/>
                </a:lnTo>
                <a:lnTo>
                  <a:pt x="720143" y="708359"/>
                </a:lnTo>
                <a:lnTo>
                  <a:pt x="0" y="7083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028700" y="1436135"/>
            <a:ext cx="16230600" cy="650923"/>
          </a:xfrm>
          <a:prstGeom prst="rect">
            <a:avLst/>
          </a:prstGeom>
        </p:spPr>
        <p:txBody>
          <a:bodyPr anchor="t" rtlCol="false" tIns="0" lIns="0" bIns="0" rIns="0">
            <a:spAutoFit/>
          </a:bodyPr>
          <a:lstStyle/>
          <a:p>
            <a:pPr algn="l">
              <a:lnSpc>
                <a:spcPts val="4757"/>
              </a:lnSpc>
            </a:pPr>
            <a:r>
              <a:rPr lang="en-US" sz="4172" b="true">
                <a:solidFill>
                  <a:srgbClr val="1C2120"/>
                </a:solidFill>
                <a:latin typeface="Poppins Bold"/>
                <a:ea typeface="Poppins Bold"/>
                <a:cs typeface="Poppins Bold"/>
                <a:sym typeface="Poppins Bold"/>
              </a:rPr>
              <a:t>Evaluation, Validation and Data Availability</a:t>
            </a:r>
          </a:p>
        </p:txBody>
      </p:sp>
    </p:spTree>
  </p:cSld>
  <p:clrMapOvr>
    <a:masterClrMapping/>
  </p:clrMapOvr>
  <p:transition spd="fast">
    <p:cover dir="u"/>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420665"/>
            <a:ext cx="8317910" cy="3952482"/>
          </a:xfrm>
          <a:custGeom>
            <a:avLst/>
            <a:gdLst/>
            <a:ahLst/>
            <a:cxnLst/>
            <a:rect r="r" b="b" t="t" l="l"/>
            <a:pathLst>
              <a:path h="3952482" w="8317910">
                <a:moveTo>
                  <a:pt x="0" y="0"/>
                </a:moveTo>
                <a:lnTo>
                  <a:pt x="8317910" y="0"/>
                </a:lnTo>
                <a:lnTo>
                  <a:pt x="8317910" y="3952482"/>
                </a:lnTo>
                <a:lnTo>
                  <a:pt x="0" y="3952482"/>
                </a:lnTo>
                <a:lnTo>
                  <a:pt x="0" y="0"/>
                </a:lnTo>
                <a:close/>
              </a:path>
            </a:pathLst>
          </a:custGeom>
          <a:blipFill>
            <a:blip r:embed="rId2"/>
            <a:stretch>
              <a:fillRect l="0" t="0" r="0" b="0"/>
            </a:stretch>
          </a:blipFill>
        </p:spPr>
      </p:sp>
      <p:grpSp>
        <p:nvGrpSpPr>
          <p:cNvPr name="Group 3" id="3"/>
          <p:cNvGrpSpPr/>
          <p:nvPr/>
        </p:nvGrpSpPr>
        <p:grpSpPr>
          <a:xfrm rot="0">
            <a:off x="1028700" y="446125"/>
            <a:ext cx="16230600" cy="582575"/>
            <a:chOff x="0" y="0"/>
            <a:chExt cx="4274726" cy="153435"/>
          </a:xfrm>
        </p:grpSpPr>
        <p:sp>
          <p:nvSpPr>
            <p:cNvPr name="Freeform 4" id="4"/>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5" id="5"/>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ENERGY EFFICIENT AND FAULT TOLERANT CLUSTER DATA COMMUNICATION IN UAV ASSISTED WSN</a:t>
              </a:r>
            </a:p>
          </p:txBody>
        </p:sp>
      </p:grpSp>
      <p:grpSp>
        <p:nvGrpSpPr>
          <p:cNvPr name="Group 6" id="6"/>
          <p:cNvGrpSpPr/>
          <p:nvPr/>
        </p:nvGrpSpPr>
        <p:grpSpPr>
          <a:xfrm rot="0">
            <a:off x="1028700" y="9260810"/>
            <a:ext cx="16230600" cy="582575"/>
            <a:chOff x="0" y="0"/>
            <a:chExt cx="4274726" cy="153435"/>
          </a:xfrm>
        </p:grpSpPr>
        <p:sp>
          <p:nvSpPr>
            <p:cNvPr name="Freeform 7" id="7"/>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8" id="8"/>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IT22088000 | THAMASHA W.Y.M.G. | 25-26J-010</a:t>
              </a:r>
            </a:p>
          </p:txBody>
        </p:sp>
      </p:grpSp>
      <p:sp>
        <p:nvSpPr>
          <p:cNvPr name="TextBox 9" id="9"/>
          <p:cNvSpPr txBox="true"/>
          <p:nvPr/>
        </p:nvSpPr>
        <p:spPr>
          <a:xfrm rot="0">
            <a:off x="1028700" y="1451184"/>
            <a:ext cx="5017770" cy="620824"/>
          </a:xfrm>
          <a:prstGeom prst="rect">
            <a:avLst/>
          </a:prstGeom>
        </p:spPr>
        <p:txBody>
          <a:bodyPr anchor="t" rtlCol="false" tIns="0" lIns="0" bIns="0" rIns="0">
            <a:spAutoFit/>
          </a:bodyPr>
          <a:lstStyle/>
          <a:p>
            <a:pPr algn="l">
              <a:lnSpc>
                <a:spcPts val="4529"/>
              </a:lnSpc>
            </a:pPr>
            <a:r>
              <a:rPr lang="en-US" sz="3972" b="true">
                <a:solidFill>
                  <a:srgbClr val="1C2120"/>
                </a:solidFill>
                <a:latin typeface="Poppins Bold"/>
                <a:ea typeface="Poppins Bold"/>
                <a:cs typeface="Poppins Bold"/>
                <a:sym typeface="Poppins Bold"/>
              </a:rPr>
              <a:t>System Overview</a:t>
            </a:r>
          </a:p>
        </p:txBody>
      </p:sp>
      <p:sp>
        <p:nvSpPr>
          <p:cNvPr name="TextBox 10" id="10"/>
          <p:cNvSpPr txBox="true"/>
          <p:nvPr/>
        </p:nvSpPr>
        <p:spPr>
          <a:xfrm rot="0">
            <a:off x="10163556" y="1451184"/>
            <a:ext cx="7342632" cy="620824"/>
          </a:xfrm>
          <a:prstGeom prst="rect">
            <a:avLst/>
          </a:prstGeom>
        </p:spPr>
        <p:txBody>
          <a:bodyPr anchor="t" rtlCol="false" tIns="0" lIns="0" bIns="0" rIns="0">
            <a:spAutoFit/>
          </a:bodyPr>
          <a:lstStyle/>
          <a:p>
            <a:pPr algn="l">
              <a:lnSpc>
                <a:spcPts val="4529"/>
              </a:lnSpc>
            </a:pPr>
            <a:r>
              <a:rPr lang="en-US" sz="3972" b="true">
                <a:solidFill>
                  <a:srgbClr val="1C2120"/>
                </a:solidFill>
                <a:latin typeface="Poppins Bold"/>
                <a:ea typeface="Poppins Bold"/>
                <a:cs typeface="Poppins Bold"/>
                <a:sym typeface="Poppins Bold"/>
              </a:rPr>
              <a:t>Real World Usage Scenario</a:t>
            </a:r>
          </a:p>
        </p:txBody>
      </p:sp>
      <p:sp>
        <p:nvSpPr>
          <p:cNvPr name="TextBox 11" id="11"/>
          <p:cNvSpPr txBox="true"/>
          <p:nvPr/>
        </p:nvSpPr>
        <p:spPr>
          <a:xfrm rot="0">
            <a:off x="1028700" y="6802883"/>
            <a:ext cx="8115300" cy="1990090"/>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1C2120"/>
                </a:solidFill>
                <a:latin typeface="DM Sans"/>
                <a:ea typeface="DM Sans"/>
                <a:cs typeface="DM Sans"/>
                <a:sym typeface="DM Sans"/>
              </a:rPr>
              <a:t>MS→CH: Time sliced ESP-NOW, MS nodes wake only in assigned slots.</a:t>
            </a:r>
          </a:p>
          <a:p>
            <a:pPr algn="l" marL="410209" indent="-205105" lvl="1">
              <a:lnSpc>
                <a:spcPts val="2659"/>
              </a:lnSpc>
              <a:buFont typeface="Arial"/>
              <a:buChar char="•"/>
            </a:pPr>
            <a:r>
              <a:rPr lang="en-US" sz="1899">
                <a:solidFill>
                  <a:srgbClr val="1C2120"/>
                </a:solidFill>
                <a:latin typeface="DM Sans"/>
                <a:ea typeface="DM Sans"/>
                <a:cs typeface="DM Sans"/>
                <a:sym typeface="DM Sans"/>
              </a:rPr>
              <a:t>CH Storage: JSON in SPIFFS </a:t>
            </a:r>
          </a:p>
          <a:p>
            <a:pPr algn="l" marL="410209" indent="-205105" lvl="1">
              <a:lnSpc>
                <a:spcPts val="2659"/>
              </a:lnSpc>
              <a:buFont typeface="Arial"/>
              <a:buChar char="•"/>
            </a:pPr>
            <a:r>
              <a:rPr lang="en-US" sz="1899">
                <a:solidFill>
                  <a:srgbClr val="1C2120"/>
                </a:solidFill>
                <a:latin typeface="DM Sans"/>
                <a:ea typeface="DM Sans"/>
                <a:cs typeface="DM Sans"/>
                <a:sym typeface="DM Sans"/>
              </a:rPr>
              <a:t>UAV Detection: BLE beacon-ACK exchange confirms UAV presence.</a:t>
            </a:r>
          </a:p>
          <a:p>
            <a:pPr algn="l" marL="410209" indent="-205105" lvl="1">
              <a:lnSpc>
                <a:spcPts val="2659"/>
              </a:lnSpc>
              <a:buFont typeface="Arial"/>
              <a:buChar char="•"/>
            </a:pPr>
            <a:r>
              <a:rPr lang="en-US" sz="1899">
                <a:solidFill>
                  <a:srgbClr val="1C2120"/>
                </a:solidFill>
                <a:latin typeface="DM Sans"/>
                <a:ea typeface="DM Sans"/>
                <a:cs typeface="DM Sans"/>
                <a:sym typeface="DM Sans"/>
              </a:rPr>
              <a:t>CH→UAV: Data offloaded via MQTT over Wi-Fi with acknowledgement.</a:t>
            </a:r>
          </a:p>
        </p:txBody>
      </p:sp>
      <p:sp>
        <p:nvSpPr>
          <p:cNvPr name="TextBox 12" id="12"/>
          <p:cNvSpPr txBox="true"/>
          <p:nvPr/>
        </p:nvSpPr>
        <p:spPr>
          <a:xfrm rot="0">
            <a:off x="10163556" y="2603122"/>
            <a:ext cx="6675120" cy="5446014"/>
          </a:xfrm>
          <a:prstGeom prst="rect">
            <a:avLst/>
          </a:prstGeom>
        </p:spPr>
        <p:txBody>
          <a:bodyPr anchor="t" rtlCol="false" tIns="0" lIns="0" bIns="0" rIns="0">
            <a:spAutoFit/>
          </a:bodyPr>
          <a:lstStyle/>
          <a:p>
            <a:pPr algn="l" marL="410209" indent="-205105" lvl="1">
              <a:lnSpc>
                <a:spcPts val="3647"/>
              </a:lnSpc>
              <a:buFont typeface="Arial"/>
              <a:buChar char="•"/>
            </a:pPr>
            <a:r>
              <a:rPr lang="en-US" sz="1899">
                <a:solidFill>
                  <a:srgbClr val="1C2120"/>
                </a:solidFill>
                <a:latin typeface="DM Sans"/>
                <a:ea typeface="DM Sans"/>
                <a:cs typeface="DM Sans"/>
                <a:sym typeface="DM Sans"/>
              </a:rPr>
              <a:t>Deployed in</a:t>
            </a:r>
            <a:r>
              <a:rPr lang="en-US" sz="1899">
                <a:solidFill>
                  <a:srgbClr val="1C2120"/>
                </a:solidFill>
                <a:latin typeface="DM Sans"/>
                <a:ea typeface="DM Sans"/>
                <a:cs typeface="DM Sans"/>
                <a:sym typeface="DM Sans"/>
              </a:rPr>
              <a:t> disconnected zones such as forest reserves, flood-prone regions, and rural agriculture fields.</a:t>
            </a:r>
          </a:p>
          <a:p>
            <a:pPr algn="l" marL="410209" indent="-205105" lvl="1">
              <a:lnSpc>
                <a:spcPts val="3647"/>
              </a:lnSpc>
              <a:buFont typeface="Arial"/>
              <a:buChar char="•"/>
            </a:pPr>
            <a:r>
              <a:rPr lang="en-US" sz="1899">
                <a:solidFill>
                  <a:srgbClr val="1C2120"/>
                </a:solidFill>
                <a:latin typeface="DM Sans"/>
                <a:ea typeface="DM Sans"/>
                <a:cs typeface="DM Sans"/>
                <a:sym typeface="DM Sans"/>
              </a:rPr>
              <a:t>MS nodes operate autonomously, waking only during scheduled slots to conserve solar energy.</a:t>
            </a:r>
          </a:p>
          <a:p>
            <a:pPr algn="l" marL="410209" indent="-205105" lvl="1">
              <a:lnSpc>
                <a:spcPts val="3647"/>
              </a:lnSpc>
              <a:buFont typeface="Arial"/>
              <a:buChar char="•"/>
            </a:pPr>
            <a:r>
              <a:rPr lang="en-US" sz="1899">
                <a:solidFill>
                  <a:srgbClr val="1C2120"/>
                </a:solidFill>
                <a:latin typeface="DM Sans"/>
                <a:ea typeface="DM Sans"/>
                <a:cs typeface="DM Sans"/>
                <a:sym typeface="DM Sans"/>
              </a:rPr>
              <a:t>CH securely buffers sensor readings, ensuring no data is lost even if leadership changes.</a:t>
            </a:r>
          </a:p>
          <a:p>
            <a:pPr algn="l" marL="410209" indent="-205105" lvl="1">
              <a:lnSpc>
                <a:spcPts val="3647"/>
              </a:lnSpc>
              <a:buFont typeface="Arial"/>
              <a:buChar char="•"/>
            </a:pPr>
            <a:r>
              <a:rPr lang="en-US" sz="1899">
                <a:solidFill>
                  <a:srgbClr val="1C2120"/>
                </a:solidFill>
                <a:latin typeface="DM Sans"/>
                <a:ea typeface="DM Sans"/>
                <a:cs typeface="DM Sans"/>
                <a:sym typeface="DM Sans"/>
              </a:rPr>
              <a:t>UAVs make periodic flights, triggering data handover through BLE beacons and collecting updates via MQTT.</a:t>
            </a:r>
          </a:p>
          <a:p>
            <a:pPr algn="l" marL="410209" indent="-205105" lvl="1">
              <a:lnSpc>
                <a:spcPts val="3647"/>
              </a:lnSpc>
              <a:buFont typeface="Arial"/>
              <a:buChar char="•"/>
            </a:pPr>
            <a:r>
              <a:rPr lang="en-US" sz="1899">
                <a:solidFill>
                  <a:srgbClr val="1C2120"/>
                </a:solidFill>
                <a:latin typeface="DM Sans"/>
                <a:ea typeface="DM Sans"/>
                <a:cs typeface="DM Sans"/>
                <a:sym typeface="DM Sans"/>
              </a:rPr>
              <a:t>Researchers and decision-makers access consolidated data through a central dashboard, enabling early warnings for wildfires, crop failures, or disaster response.</a:t>
            </a:r>
          </a:p>
        </p:txBody>
      </p:sp>
    </p:spTree>
  </p:cSld>
  <p:clrMapOvr>
    <a:masterClrMapping/>
  </p:clrMapOvr>
  <p:transition spd="fast">
    <p:cover dir="u"/>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730833"/>
            <a:ext cx="16230600" cy="4827843"/>
          </a:xfrm>
          <a:custGeom>
            <a:avLst/>
            <a:gdLst/>
            <a:ahLst/>
            <a:cxnLst/>
            <a:rect r="r" b="b" t="t" l="l"/>
            <a:pathLst>
              <a:path h="4827843" w="16230600">
                <a:moveTo>
                  <a:pt x="0" y="0"/>
                </a:moveTo>
                <a:lnTo>
                  <a:pt x="16230600" y="0"/>
                </a:lnTo>
                <a:lnTo>
                  <a:pt x="16230600" y="4827843"/>
                </a:lnTo>
                <a:lnTo>
                  <a:pt x="0" y="4827843"/>
                </a:lnTo>
                <a:lnTo>
                  <a:pt x="0" y="0"/>
                </a:lnTo>
                <a:close/>
              </a:path>
            </a:pathLst>
          </a:custGeom>
          <a:blipFill>
            <a:blip r:embed="rId2"/>
            <a:stretch>
              <a:fillRect l="0" t="0" r="0" b="0"/>
            </a:stretch>
          </a:blipFill>
        </p:spPr>
      </p:sp>
      <p:grpSp>
        <p:nvGrpSpPr>
          <p:cNvPr name="Group 3" id="3"/>
          <p:cNvGrpSpPr/>
          <p:nvPr/>
        </p:nvGrpSpPr>
        <p:grpSpPr>
          <a:xfrm rot="0">
            <a:off x="1028700" y="446125"/>
            <a:ext cx="16230600" cy="582575"/>
            <a:chOff x="0" y="0"/>
            <a:chExt cx="4274726" cy="153435"/>
          </a:xfrm>
        </p:grpSpPr>
        <p:sp>
          <p:nvSpPr>
            <p:cNvPr name="Freeform 4" id="4"/>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5" id="5"/>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ENERGY EFFICIENT AND FAULT TOLERANT CLUSTER DATA COMMUNICATION IN UAV ASSISTED WSN</a:t>
              </a:r>
            </a:p>
          </p:txBody>
        </p:sp>
      </p:grpSp>
      <p:grpSp>
        <p:nvGrpSpPr>
          <p:cNvPr name="Group 6" id="6"/>
          <p:cNvGrpSpPr/>
          <p:nvPr/>
        </p:nvGrpSpPr>
        <p:grpSpPr>
          <a:xfrm rot="0">
            <a:off x="1028700" y="9260810"/>
            <a:ext cx="16230600" cy="582575"/>
            <a:chOff x="0" y="0"/>
            <a:chExt cx="4274726" cy="153435"/>
          </a:xfrm>
        </p:grpSpPr>
        <p:sp>
          <p:nvSpPr>
            <p:cNvPr name="Freeform 7" id="7"/>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8" id="8"/>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IT22088000 | THAMASHA W.Y.M.G. | 25-26J-010</a:t>
              </a:r>
            </a:p>
          </p:txBody>
        </p:sp>
      </p:grpSp>
    </p:spTree>
  </p:cSld>
  <p:clrMapOvr>
    <a:masterClrMapping/>
  </p:clrMapOvr>
  <p:transition spd="fast">
    <p:cover dir="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940015" cy="10287000"/>
          </a:xfrm>
          <a:custGeom>
            <a:avLst/>
            <a:gdLst/>
            <a:ahLst/>
            <a:cxnLst/>
            <a:rect r="r" b="b" t="t" l="l"/>
            <a:pathLst>
              <a:path h="10287000" w="6940015">
                <a:moveTo>
                  <a:pt x="0" y="0"/>
                </a:moveTo>
                <a:lnTo>
                  <a:pt x="6940015" y="0"/>
                </a:lnTo>
                <a:lnTo>
                  <a:pt x="6940015" y="10287000"/>
                </a:lnTo>
                <a:lnTo>
                  <a:pt x="0" y="10287000"/>
                </a:lnTo>
                <a:lnTo>
                  <a:pt x="0" y="0"/>
                </a:lnTo>
                <a:close/>
              </a:path>
            </a:pathLst>
          </a:custGeom>
          <a:blipFill>
            <a:blip r:embed="rId2"/>
            <a:stretch>
              <a:fillRect l="-61240" t="0" r="-61240" b="0"/>
            </a:stretch>
          </a:blipFill>
        </p:spPr>
      </p:sp>
      <p:sp>
        <p:nvSpPr>
          <p:cNvPr name="TextBox 3" id="3"/>
          <p:cNvSpPr txBox="true"/>
          <p:nvPr/>
        </p:nvSpPr>
        <p:spPr>
          <a:xfrm rot="0">
            <a:off x="8595420" y="3612785"/>
            <a:ext cx="9692580" cy="3156680"/>
          </a:xfrm>
          <a:prstGeom prst="rect">
            <a:avLst/>
          </a:prstGeom>
        </p:spPr>
        <p:txBody>
          <a:bodyPr anchor="t" rtlCol="false" tIns="0" lIns="0" bIns="0" rIns="0">
            <a:spAutoFit/>
          </a:bodyPr>
          <a:lstStyle/>
          <a:p>
            <a:pPr algn="l">
              <a:lnSpc>
                <a:spcPts val="7935"/>
              </a:lnSpc>
            </a:pPr>
            <a:r>
              <a:rPr lang="en-US" sz="8180" b="true">
                <a:solidFill>
                  <a:srgbClr val="1C2120"/>
                </a:solidFill>
                <a:latin typeface="Poppins Bold"/>
                <a:ea typeface="Poppins Bold"/>
                <a:cs typeface="Poppins Bold"/>
                <a:sym typeface="Poppins Bold"/>
              </a:rPr>
              <a:t>Introduction to the Overall Project</a:t>
            </a:r>
          </a:p>
        </p:txBody>
      </p:sp>
    </p:spTree>
  </p:cSld>
  <p:clrMapOvr>
    <a:masterClrMapping/>
  </p:clrMapOvr>
  <p:transition spd="slow">
    <p:push dir="u"/>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AD7D4"/>
        </a:solidFill>
      </p:bgPr>
    </p:bg>
    <p:spTree>
      <p:nvGrpSpPr>
        <p:cNvPr id="1" name=""/>
        <p:cNvGrpSpPr/>
        <p:nvPr/>
      </p:nvGrpSpPr>
      <p:grpSpPr>
        <a:xfrm>
          <a:off x="0" y="0"/>
          <a:ext cx="0" cy="0"/>
          <a:chOff x="0" y="0"/>
          <a:chExt cx="0" cy="0"/>
        </a:xfrm>
      </p:grpSpPr>
      <p:sp>
        <p:nvSpPr>
          <p:cNvPr name="TextBox 2" id="2"/>
          <p:cNvSpPr txBox="true"/>
          <p:nvPr/>
        </p:nvSpPr>
        <p:spPr>
          <a:xfrm rot="0">
            <a:off x="3191542" y="2383593"/>
            <a:ext cx="11923966" cy="3456051"/>
          </a:xfrm>
          <a:prstGeom prst="rect">
            <a:avLst/>
          </a:prstGeom>
        </p:spPr>
        <p:txBody>
          <a:bodyPr anchor="t" rtlCol="false" tIns="0" lIns="0" bIns="0" rIns="0">
            <a:spAutoFit/>
          </a:bodyPr>
          <a:lstStyle/>
          <a:p>
            <a:pPr algn="ctr">
              <a:lnSpc>
                <a:spcPts val="5306"/>
              </a:lnSpc>
            </a:pPr>
            <a:r>
              <a:rPr lang="en-US" sz="6099" b="true">
                <a:solidFill>
                  <a:srgbClr val="1C2120"/>
                </a:solidFill>
                <a:latin typeface="Poppins Bold"/>
                <a:ea typeface="Poppins Bold"/>
                <a:cs typeface="Poppins Bold"/>
                <a:sym typeface="Poppins Bold"/>
              </a:rPr>
              <a:t>INTELLIGENT UAV-ASSISTED DATA FERRING WITH </a:t>
            </a:r>
          </a:p>
          <a:p>
            <a:pPr algn="ctr">
              <a:lnSpc>
                <a:spcPts val="5306"/>
              </a:lnSpc>
            </a:pPr>
            <a:r>
              <a:rPr lang="en-US" b="true" sz="6099">
                <a:solidFill>
                  <a:srgbClr val="1C2120"/>
                </a:solidFill>
                <a:latin typeface="Poppins Bold"/>
                <a:ea typeface="Poppins Bold"/>
                <a:cs typeface="Poppins Bold"/>
                <a:sym typeface="Poppins Bold"/>
              </a:rPr>
              <a:t>PRIORITY-BASED ROUTING IN DISCONNECTED SENSOR DEPLOYMENTS </a:t>
            </a:r>
          </a:p>
        </p:txBody>
      </p:sp>
      <p:sp>
        <p:nvSpPr>
          <p:cNvPr name="Freeform 3" id="3"/>
          <p:cNvSpPr/>
          <p:nvPr/>
        </p:nvSpPr>
        <p:spPr>
          <a:xfrm flipH="false" flipV="false" rot="0">
            <a:off x="15105983" y="0"/>
            <a:ext cx="3182017" cy="3182017"/>
          </a:xfrm>
          <a:custGeom>
            <a:avLst/>
            <a:gdLst/>
            <a:ahLst/>
            <a:cxnLst/>
            <a:rect r="r" b="b" t="t" l="l"/>
            <a:pathLst>
              <a:path h="3182017" w="3182017">
                <a:moveTo>
                  <a:pt x="0" y="0"/>
                </a:moveTo>
                <a:lnTo>
                  <a:pt x="3182017" y="0"/>
                </a:lnTo>
                <a:lnTo>
                  <a:pt x="3182017" y="3182017"/>
                </a:lnTo>
                <a:lnTo>
                  <a:pt x="0" y="3182017"/>
                </a:lnTo>
                <a:lnTo>
                  <a:pt x="0" y="0"/>
                </a:lnTo>
                <a:close/>
              </a:path>
            </a:pathLst>
          </a:custGeom>
          <a:blipFill>
            <a:blip r:embed="rId3"/>
            <a:stretch>
              <a:fillRect l="0" t="0" r="0" b="0"/>
            </a:stretch>
          </a:blipFill>
        </p:spPr>
      </p:sp>
      <p:grpSp>
        <p:nvGrpSpPr>
          <p:cNvPr name="Group 4" id="4"/>
          <p:cNvGrpSpPr/>
          <p:nvPr/>
        </p:nvGrpSpPr>
        <p:grpSpPr>
          <a:xfrm rot="0">
            <a:off x="4017417" y="6254510"/>
            <a:ext cx="10253167" cy="520439"/>
            <a:chOff x="0" y="0"/>
            <a:chExt cx="2700423" cy="137070"/>
          </a:xfrm>
        </p:grpSpPr>
        <p:sp>
          <p:nvSpPr>
            <p:cNvPr name="Freeform 5" id="5"/>
            <p:cNvSpPr/>
            <p:nvPr/>
          </p:nvSpPr>
          <p:spPr>
            <a:xfrm flipH="false" flipV="false" rot="0">
              <a:off x="0" y="0"/>
              <a:ext cx="2700423" cy="137070"/>
            </a:xfrm>
            <a:custGeom>
              <a:avLst/>
              <a:gdLst/>
              <a:ahLst/>
              <a:cxnLst/>
              <a:rect r="r" b="b" t="t" l="l"/>
              <a:pathLst>
                <a:path h="137070" w="2700423">
                  <a:moveTo>
                    <a:pt x="0" y="0"/>
                  </a:moveTo>
                  <a:lnTo>
                    <a:pt x="2700423" y="0"/>
                  </a:lnTo>
                  <a:lnTo>
                    <a:pt x="2700423" y="137070"/>
                  </a:lnTo>
                  <a:lnTo>
                    <a:pt x="0" y="137070"/>
                  </a:lnTo>
                  <a:close/>
                </a:path>
              </a:pathLst>
            </a:custGeom>
            <a:solidFill>
              <a:srgbClr val="AAD7D4"/>
            </a:solidFill>
            <a:ln w="28575" cap="sq">
              <a:solidFill>
                <a:srgbClr val="1C2120"/>
              </a:solidFill>
              <a:prstDash val="solid"/>
              <a:miter/>
            </a:ln>
          </p:spPr>
        </p:sp>
        <p:sp>
          <p:nvSpPr>
            <p:cNvPr name="TextBox 6" id="6"/>
            <p:cNvSpPr txBox="true"/>
            <p:nvPr/>
          </p:nvSpPr>
          <p:spPr>
            <a:xfrm>
              <a:off x="0" y="-38100"/>
              <a:ext cx="2700423" cy="17517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017417" y="6292610"/>
            <a:ext cx="10253167" cy="482339"/>
          </a:xfrm>
          <a:prstGeom prst="rect">
            <a:avLst/>
          </a:prstGeom>
        </p:spPr>
        <p:txBody>
          <a:bodyPr anchor="t" rtlCol="false" tIns="0" lIns="0" bIns="0" rIns="0">
            <a:spAutoFit/>
          </a:bodyPr>
          <a:lstStyle/>
          <a:p>
            <a:pPr algn="ctr">
              <a:lnSpc>
                <a:spcPts val="3445"/>
              </a:lnSpc>
            </a:pPr>
            <a:r>
              <a:rPr lang="en-US" sz="3445" spc="-68">
                <a:solidFill>
                  <a:srgbClr val="1C2120"/>
                </a:solidFill>
                <a:latin typeface="Poppins"/>
                <a:ea typeface="Poppins"/>
                <a:cs typeface="Poppins"/>
                <a:sym typeface="Poppins"/>
              </a:rPr>
              <a:t>COMPUTER SYSTEMS AND NETWORK ENGINEERING</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41856" y="2454453"/>
            <a:ext cx="5917444" cy="5378094"/>
          </a:xfrm>
          <a:custGeom>
            <a:avLst/>
            <a:gdLst/>
            <a:ahLst/>
            <a:cxnLst/>
            <a:rect r="r" b="b" t="t" l="l"/>
            <a:pathLst>
              <a:path h="5378094" w="5917444">
                <a:moveTo>
                  <a:pt x="0" y="0"/>
                </a:moveTo>
                <a:lnTo>
                  <a:pt x="5917444" y="0"/>
                </a:lnTo>
                <a:lnTo>
                  <a:pt x="5917444" y="5378094"/>
                </a:lnTo>
                <a:lnTo>
                  <a:pt x="0" y="5378094"/>
                </a:lnTo>
                <a:lnTo>
                  <a:pt x="0" y="0"/>
                </a:lnTo>
                <a:close/>
              </a:path>
            </a:pathLst>
          </a:custGeom>
          <a:blipFill>
            <a:blip r:embed="rId3"/>
            <a:stretch>
              <a:fillRect l="0" t="0" r="0" b="0"/>
            </a:stretch>
          </a:blipFill>
        </p:spPr>
      </p:sp>
      <p:sp>
        <p:nvSpPr>
          <p:cNvPr name="TextBox 3" id="3"/>
          <p:cNvSpPr txBox="true"/>
          <p:nvPr/>
        </p:nvSpPr>
        <p:spPr>
          <a:xfrm rot="0">
            <a:off x="1028700" y="1574980"/>
            <a:ext cx="16230600" cy="650923"/>
          </a:xfrm>
          <a:prstGeom prst="rect">
            <a:avLst/>
          </a:prstGeom>
        </p:spPr>
        <p:txBody>
          <a:bodyPr anchor="t" rtlCol="false" tIns="0" lIns="0" bIns="0" rIns="0">
            <a:spAutoFit/>
          </a:bodyPr>
          <a:lstStyle/>
          <a:p>
            <a:pPr algn="l">
              <a:lnSpc>
                <a:spcPts val="4757"/>
              </a:lnSpc>
            </a:pPr>
            <a:r>
              <a:rPr lang="en-US" sz="4172" b="true">
                <a:solidFill>
                  <a:srgbClr val="1C2120"/>
                </a:solidFill>
                <a:latin typeface="Poppins Bold"/>
                <a:ea typeface="Poppins Bold"/>
                <a:cs typeface="Poppins Bold"/>
                <a:sym typeface="Poppins Bold"/>
              </a:rPr>
              <a:t>Proven Gap </a:t>
            </a:r>
          </a:p>
        </p:txBody>
      </p:sp>
      <p:sp>
        <p:nvSpPr>
          <p:cNvPr name="TextBox 4" id="4"/>
          <p:cNvSpPr txBox="true"/>
          <p:nvPr/>
        </p:nvSpPr>
        <p:spPr>
          <a:xfrm rot="0">
            <a:off x="1143592" y="2149703"/>
            <a:ext cx="8000408" cy="3647059"/>
          </a:xfrm>
          <a:prstGeom prst="rect">
            <a:avLst/>
          </a:prstGeom>
        </p:spPr>
        <p:txBody>
          <a:bodyPr anchor="t" rtlCol="false" tIns="0" lIns="0" bIns="0" rIns="0">
            <a:spAutoFit/>
          </a:bodyPr>
          <a:lstStyle/>
          <a:p>
            <a:pPr algn="l" marL="458816" indent="-229408" lvl="1">
              <a:lnSpc>
                <a:spcPts val="3336"/>
              </a:lnSpc>
              <a:buFont typeface="Arial"/>
              <a:buChar char="•"/>
            </a:pPr>
            <a:r>
              <a:rPr lang="en-US" sz="2125">
                <a:solidFill>
                  <a:srgbClr val="000000"/>
                </a:solidFill>
                <a:latin typeface="DM Sans"/>
                <a:ea typeface="DM Sans"/>
                <a:cs typeface="DM Sans"/>
                <a:sym typeface="DM Sans"/>
              </a:rPr>
              <a:t>Sensors in disconnected zones lack accurate GPS-free localization; RSSI and GPS have major shortcomings.</a:t>
            </a:r>
          </a:p>
          <a:p>
            <a:pPr algn="l">
              <a:lnSpc>
                <a:spcPts val="3336"/>
              </a:lnSpc>
            </a:pPr>
          </a:p>
          <a:p>
            <a:pPr algn="l" marL="458816" indent="-229408" lvl="1">
              <a:lnSpc>
                <a:spcPts val="3336"/>
              </a:lnSpc>
              <a:buFont typeface="Arial"/>
              <a:buChar char="•"/>
            </a:pPr>
            <a:r>
              <a:rPr lang="en-US" sz="2125">
                <a:solidFill>
                  <a:srgbClr val="000000"/>
                </a:solidFill>
                <a:latin typeface="DM Sans"/>
                <a:ea typeface="DM Sans"/>
                <a:cs typeface="DM Sans"/>
                <a:sym typeface="DM Sans"/>
              </a:rPr>
              <a:t>Static UAV routing wastes energy, delays critical data collection.</a:t>
            </a:r>
          </a:p>
          <a:p>
            <a:pPr algn="l">
              <a:lnSpc>
                <a:spcPts val="3336"/>
              </a:lnSpc>
            </a:pPr>
          </a:p>
          <a:p>
            <a:pPr algn="l" marL="458816" indent="-229408" lvl="1">
              <a:lnSpc>
                <a:spcPts val="3336"/>
              </a:lnSpc>
              <a:buFont typeface="Arial"/>
              <a:buChar char="•"/>
            </a:pPr>
            <a:r>
              <a:rPr lang="en-US" sz="2125">
                <a:solidFill>
                  <a:srgbClr val="000000"/>
                </a:solidFill>
                <a:latin typeface="DM Sans"/>
                <a:ea typeface="DM Sans"/>
                <a:cs typeface="DM Sans"/>
                <a:sym typeface="DM Sans"/>
              </a:rPr>
              <a:t>Health monitoring of WSN nodes is limited or absent, risking data loss.</a:t>
            </a:r>
          </a:p>
          <a:p>
            <a:pPr algn="l" marL="0" indent="0" lvl="0">
              <a:lnSpc>
                <a:spcPts val="2664"/>
              </a:lnSpc>
            </a:pPr>
          </a:p>
        </p:txBody>
      </p:sp>
      <p:sp>
        <p:nvSpPr>
          <p:cNvPr name="TextBox 5" id="5"/>
          <p:cNvSpPr txBox="true"/>
          <p:nvPr/>
        </p:nvSpPr>
        <p:spPr>
          <a:xfrm rot="0">
            <a:off x="3841871" y="532454"/>
            <a:ext cx="10791732" cy="181596"/>
          </a:xfrm>
          <a:prstGeom prst="rect">
            <a:avLst/>
          </a:prstGeom>
        </p:spPr>
        <p:txBody>
          <a:bodyPr anchor="t" rtlCol="false" tIns="0" lIns="0" bIns="0" rIns="0">
            <a:spAutoFit/>
          </a:bodyPr>
          <a:lstStyle/>
          <a:p>
            <a:pPr algn="ctr">
              <a:lnSpc>
                <a:spcPts val="1394"/>
              </a:lnSpc>
            </a:pPr>
            <a:r>
              <a:rPr lang="en-US" b="true" sz="1290">
                <a:solidFill>
                  <a:srgbClr val="1C2120"/>
                </a:solidFill>
                <a:latin typeface="Poppins Bold"/>
                <a:ea typeface="Poppins Bold"/>
                <a:cs typeface="Poppins Bold"/>
                <a:sym typeface="Poppins Bold"/>
              </a:rPr>
              <a:t>INTELLIGENT UAV-ASSISTED DATA MULING WITH PRIORITY-BASED ROUTING IN DISCONNECTED SENSOR DEPLOYMENTS</a:t>
            </a:r>
            <a:r>
              <a:rPr lang="en-US" b="true" sz="1290">
                <a:solidFill>
                  <a:srgbClr val="1C2120"/>
                </a:solidFill>
                <a:latin typeface="Poppins Bold"/>
                <a:ea typeface="Poppins Bold"/>
                <a:cs typeface="Poppins Bold"/>
                <a:sym typeface="Poppins Bold"/>
              </a:rPr>
              <a:t> </a:t>
            </a:r>
          </a:p>
        </p:txBody>
      </p:sp>
      <p:grpSp>
        <p:nvGrpSpPr>
          <p:cNvPr name="Group 6" id="6"/>
          <p:cNvGrpSpPr/>
          <p:nvPr/>
        </p:nvGrpSpPr>
        <p:grpSpPr>
          <a:xfrm rot="0">
            <a:off x="1028700" y="446125"/>
            <a:ext cx="16230600" cy="582575"/>
            <a:chOff x="0" y="0"/>
            <a:chExt cx="4274726" cy="153435"/>
          </a:xfrm>
        </p:grpSpPr>
        <p:sp>
          <p:nvSpPr>
            <p:cNvPr name="Freeform 7" id="7"/>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8" id="8"/>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INTELLIGENT UAV-ASSISTED DATA MULING WITH PRIORITY-BASED ROUTING IN DISCONNECTED SENSOR DEPLOYMENTS </a:t>
              </a:r>
            </a:p>
          </p:txBody>
        </p:sp>
      </p:grpSp>
      <p:grpSp>
        <p:nvGrpSpPr>
          <p:cNvPr name="Group 9" id="9"/>
          <p:cNvGrpSpPr/>
          <p:nvPr/>
        </p:nvGrpSpPr>
        <p:grpSpPr>
          <a:xfrm rot="0">
            <a:off x="1028700" y="9260810"/>
            <a:ext cx="16230600" cy="582575"/>
            <a:chOff x="0" y="0"/>
            <a:chExt cx="4274726" cy="153435"/>
          </a:xfrm>
        </p:grpSpPr>
        <p:sp>
          <p:nvSpPr>
            <p:cNvPr name="Freeform 10" id="10"/>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11" id="11"/>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IT22069122 | CHANDUPA BANDARANAYAKE | 25-26J-010</a:t>
              </a:r>
              <a:r>
                <a:rPr lang="en-US" b="true" sz="1899">
                  <a:solidFill>
                    <a:srgbClr val="000000"/>
                  </a:solidFill>
                  <a:latin typeface="DM Sans Bold"/>
                  <a:ea typeface="DM Sans Bold"/>
                  <a:cs typeface="DM Sans Bold"/>
                  <a:sym typeface="DM Sans Bold"/>
                </a:rPr>
                <a:t> </a:t>
              </a:r>
            </a:p>
          </p:txBody>
        </p:sp>
      </p:grpSp>
      <p:sp>
        <p:nvSpPr>
          <p:cNvPr name="TextBox 12" id="12"/>
          <p:cNvSpPr txBox="true"/>
          <p:nvPr/>
        </p:nvSpPr>
        <p:spPr>
          <a:xfrm rot="0">
            <a:off x="1028700" y="5777712"/>
            <a:ext cx="16230600" cy="650923"/>
          </a:xfrm>
          <a:prstGeom prst="rect">
            <a:avLst/>
          </a:prstGeom>
        </p:spPr>
        <p:txBody>
          <a:bodyPr anchor="t" rtlCol="false" tIns="0" lIns="0" bIns="0" rIns="0">
            <a:spAutoFit/>
          </a:bodyPr>
          <a:lstStyle/>
          <a:p>
            <a:pPr algn="l">
              <a:lnSpc>
                <a:spcPts val="4757"/>
              </a:lnSpc>
            </a:pPr>
            <a:r>
              <a:rPr lang="en-US" sz="4172" b="true">
                <a:solidFill>
                  <a:srgbClr val="1C2120"/>
                </a:solidFill>
                <a:latin typeface="Poppins Bold"/>
                <a:ea typeface="Poppins Bold"/>
                <a:cs typeface="Poppins Bold"/>
                <a:sym typeface="Poppins Bold"/>
              </a:rPr>
              <a:t>Creative Solution</a:t>
            </a:r>
          </a:p>
        </p:txBody>
      </p:sp>
      <p:sp>
        <p:nvSpPr>
          <p:cNvPr name="TextBox 13" id="13"/>
          <p:cNvSpPr txBox="true"/>
          <p:nvPr/>
        </p:nvSpPr>
        <p:spPr>
          <a:xfrm rot="0">
            <a:off x="1028700" y="6530008"/>
            <a:ext cx="9144000" cy="950008"/>
          </a:xfrm>
          <a:prstGeom prst="rect">
            <a:avLst/>
          </a:prstGeom>
        </p:spPr>
        <p:txBody>
          <a:bodyPr anchor="t" rtlCol="false" tIns="0" lIns="0" bIns="0" rIns="0">
            <a:spAutoFit/>
          </a:bodyPr>
          <a:lstStyle/>
          <a:p>
            <a:pPr algn="l" marL="469142" indent="-234571" lvl="1">
              <a:lnSpc>
                <a:spcPts val="2477"/>
              </a:lnSpc>
              <a:buFont typeface="Arial"/>
              <a:buChar char="•"/>
            </a:pPr>
            <a:r>
              <a:rPr lang="en-US" sz="2172">
                <a:solidFill>
                  <a:srgbClr val="000000"/>
                </a:solidFill>
                <a:latin typeface="DM Sans"/>
                <a:ea typeface="DM Sans"/>
                <a:cs typeface="DM Sans"/>
                <a:sym typeface="DM Sans"/>
              </a:rPr>
              <a:t>Solution: UAV uses BLE 5.1 AoA/AoD for precise GPS mapping onboard, dynamic energy-aware route planning, and real-time network health auditing.</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74980"/>
            <a:ext cx="16230600" cy="650923"/>
          </a:xfrm>
          <a:prstGeom prst="rect">
            <a:avLst/>
          </a:prstGeom>
        </p:spPr>
        <p:txBody>
          <a:bodyPr anchor="t" rtlCol="false" tIns="0" lIns="0" bIns="0" rIns="0">
            <a:spAutoFit/>
          </a:bodyPr>
          <a:lstStyle/>
          <a:p>
            <a:pPr algn="l">
              <a:lnSpc>
                <a:spcPts val="4757"/>
              </a:lnSpc>
            </a:pPr>
            <a:r>
              <a:rPr lang="en-US" sz="4172" b="true">
                <a:solidFill>
                  <a:srgbClr val="1C2120"/>
                </a:solidFill>
                <a:latin typeface="Poppins Bold"/>
                <a:ea typeface="Poppins Bold"/>
                <a:cs typeface="Poppins Bold"/>
                <a:sym typeface="Poppins Bold"/>
              </a:rPr>
              <a:t>Specialization Knowledge and Technology</a:t>
            </a:r>
          </a:p>
        </p:txBody>
      </p:sp>
      <p:sp>
        <p:nvSpPr>
          <p:cNvPr name="TextBox 3" id="3"/>
          <p:cNvSpPr txBox="true"/>
          <p:nvPr/>
        </p:nvSpPr>
        <p:spPr>
          <a:xfrm rot="0">
            <a:off x="1028700" y="2705508"/>
            <a:ext cx="8363150" cy="5714856"/>
          </a:xfrm>
          <a:prstGeom prst="rect">
            <a:avLst/>
          </a:prstGeom>
        </p:spPr>
        <p:txBody>
          <a:bodyPr anchor="t" rtlCol="false" tIns="0" lIns="0" bIns="0" rIns="0">
            <a:spAutoFit/>
          </a:bodyPr>
          <a:lstStyle/>
          <a:p>
            <a:pPr algn="l" marL="536032" indent="-268016" lvl="1">
              <a:lnSpc>
                <a:spcPts val="3897"/>
              </a:lnSpc>
              <a:buFont typeface="Arial"/>
              <a:buChar char="•"/>
            </a:pPr>
            <a:r>
              <a:rPr lang="en-US" b="true" sz="2482">
                <a:solidFill>
                  <a:srgbClr val="000000"/>
                </a:solidFill>
                <a:latin typeface="DM Sans Bold"/>
                <a:ea typeface="DM Sans Bold"/>
                <a:cs typeface="DM Sans Bold"/>
                <a:sym typeface="DM Sans Bold"/>
              </a:rPr>
              <a:t>Domains: </a:t>
            </a:r>
            <a:r>
              <a:rPr lang="en-US" sz="2482">
                <a:solidFill>
                  <a:srgbClr val="000000"/>
                </a:solidFill>
                <a:latin typeface="DM Sans"/>
                <a:ea typeface="DM Sans"/>
                <a:cs typeface="DM Sans"/>
                <a:sym typeface="DM Sans"/>
              </a:rPr>
              <a:t>Embedded Systems, Wireless Networks, Signal Processing, Machine Learning.</a:t>
            </a:r>
          </a:p>
          <a:p>
            <a:pPr algn="l">
              <a:lnSpc>
                <a:spcPts val="3897"/>
              </a:lnSpc>
            </a:pPr>
          </a:p>
          <a:p>
            <a:pPr algn="l" marL="536032" indent="-268016" lvl="1">
              <a:lnSpc>
                <a:spcPts val="3897"/>
              </a:lnSpc>
              <a:buFont typeface="Arial"/>
              <a:buChar char="•"/>
            </a:pPr>
            <a:r>
              <a:rPr lang="en-US" b="true" sz="2482">
                <a:solidFill>
                  <a:srgbClr val="000000"/>
                </a:solidFill>
                <a:latin typeface="DM Sans Bold"/>
                <a:ea typeface="DM Sans Bold"/>
                <a:cs typeface="DM Sans Bold"/>
                <a:sym typeface="DM Sans Bold"/>
              </a:rPr>
              <a:t>Tech: </a:t>
            </a:r>
            <a:r>
              <a:rPr lang="en-US" sz="2482">
                <a:solidFill>
                  <a:srgbClr val="000000"/>
                </a:solidFill>
                <a:latin typeface="DM Sans"/>
                <a:ea typeface="DM Sans"/>
                <a:cs typeface="DM Sans"/>
                <a:sym typeface="DM Sans"/>
              </a:rPr>
              <a:t>BLE 5.1 Direction Finding (AoA/AoD), ESP-NOW, Raspberry Pi onboard computing, M</a:t>
            </a:r>
            <a:r>
              <a:rPr lang="en-US" sz="2482">
                <a:solidFill>
                  <a:srgbClr val="000000"/>
                </a:solidFill>
                <a:latin typeface="DM Sans"/>
                <a:ea typeface="DM Sans"/>
                <a:cs typeface="DM Sans"/>
                <a:sym typeface="DM Sans"/>
              </a:rPr>
              <a:t>achine Learning for energy prediction and fault detection, MQTT for data sync.</a:t>
            </a:r>
          </a:p>
          <a:p>
            <a:pPr algn="l">
              <a:lnSpc>
                <a:spcPts val="3897"/>
              </a:lnSpc>
            </a:pPr>
          </a:p>
          <a:p>
            <a:pPr algn="l" marL="536032" indent="-268016" lvl="1">
              <a:lnSpc>
                <a:spcPts val="3897"/>
              </a:lnSpc>
              <a:buFont typeface="Arial"/>
              <a:buChar char="•"/>
            </a:pPr>
            <a:r>
              <a:rPr lang="en-US" b="true" sz="2482">
                <a:solidFill>
                  <a:srgbClr val="000000"/>
                </a:solidFill>
                <a:latin typeface="DM Sans Bold"/>
                <a:ea typeface="DM Sans Bold"/>
                <a:cs typeface="DM Sans Bold"/>
                <a:sym typeface="DM Sans Bold"/>
              </a:rPr>
              <a:t>Va</a:t>
            </a:r>
            <a:r>
              <a:rPr lang="en-US" b="true" sz="2482">
                <a:solidFill>
                  <a:srgbClr val="000000"/>
                </a:solidFill>
                <a:latin typeface="DM Sans Bold"/>
                <a:ea typeface="DM Sans Bold"/>
                <a:cs typeface="DM Sans Bold"/>
                <a:sym typeface="DM Sans Bold"/>
              </a:rPr>
              <a:t>lidation: </a:t>
            </a:r>
            <a:r>
              <a:rPr lang="en-US" sz="2482">
                <a:solidFill>
                  <a:srgbClr val="000000"/>
                </a:solidFill>
                <a:latin typeface="DM Sans"/>
                <a:ea typeface="DM Sans"/>
                <a:cs typeface="DM Sans"/>
                <a:sym typeface="DM Sans"/>
              </a:rPr>
              <a:t>Sub-meter localization accuracy, improved UAV flight efficiency, &gt;95% fault detection accuracy in tests</a:t>
            </a:r>
          </a:p>
          <a:p>
            <a:pPr algn="l" marL="0" indent="0" lvl="0">
              <a:lnSpc>
                <a:spcPts val="3112"/>
              </a:lnSpc>
            </a:pPr>
          </a:p>
        </p:txBody>
      </p:sp>
      <p:sp>
        <p:nvSpPr>
          <p:cNvPr name="TextBox 4" id="4"/>
          <p:cNvSpPr txBox="true"/>
          <p:nvPr/>
        </p:nvSpPr>
        <p:spPr>
          <a:xfrm rot="0">
            <a:off x="3841871" y="532454"/>
            <a:ext cx="10791732" cy="181596"/>
          </a:xfrm>
          <a:prstGeom prst="rect">
            <a:avLst/>
          </a:prstGeom>
        </p:spPr>
        <p:txBody>
          <a:bodyPr anchor="t" rtlCol="false" tIns="0" lIns="0" bIns="0" rIns="0">
            <a:spAutoFit/>
          </a:bodyPr>
          <a:lstStyle/>
          <a:p>
            <a:pPr algn="ctr">
              <a:lnSpc>
                <a:spcPts val="1394"/>
              </a:lnSpc>
            </a:pPr>
            <a:r>
              <a:rPr lang="en-US" b="true" sz="1290">
                <a:solidFill>
                  <a:srgbClr val="1C2120"/>
                </a:solidFill>
                <a:latin typeface="Poppins Bold"/>
                <a:ea typeface="Poppins Bold"/>
                <a:cs typeface="Poppins Bold"/>
                <a:sym typeface="Poppins Bold"/>
              </a:rPr>
              <a:t>INTELLIGENT UAV-ASSISTED DATA MULING WITH PRIORITY-BASED ROUTING IN DISCONNECTED SENSOR DEPLOYMENTS</a:t>
            </a:r>
            <a:r>
              <a:rPr lang="en-US" b="true" sz="1290">
                <a:solidFill>
                  <a:srgbClr val="1C2120"/>
                </a:solidFill>
                <a:latin typeface="Poppins Bold"/>
                <a:ea typeface="Poppins Bold"/>
                <a:cs typeface="Poppins Bold"/>
                <a:sym typeface="Poppins Bold"/>
              </a:rPr>
              <a:t> </a:t>
            </a:r>
          </a:p>
        </p:txBody>
      </p:sp>
      <p:grpSp>
        <p:nvGrpSpPr>
          <p:cNvPr name="Group 5" id="5"/>
          <p:cNvGrpSpPr/>
          <p:nvPr/>
        </p:nvGrpSpPr>
        <p:grpSpPr>
          <a:xfrm rot="0">
            <a:off x="1028700" y="446125"/>
            <a:ext cx="16230600" cy="582575"/>
            <a:chOff x="0" y="0"/>
            <a:chExt cx="4274726" cy="153435"/>
          </a:xfrm>
        </p:grpSpPr>
        <p:sp>
          <p:nvSpPr>
            <p:cNvPr name="Freeform 6" id="6"/>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7" id="7"/>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INTELLIGENT UAV-ASSISTED DATA MULING WITH PRIORITY-BASED ROUTING IN DISCONNECTED SENSOR DEPLOYMENTS </a:t>
              </a:r>
            </a:p>
          </p:txBody>
        </p:sp>
      </p:grpSp>
      <p:grpSp>
        <p:nvGrpSpPr>
          <p:cNvPr name="Group 8" id="8"/>
          <p:cNvGrpSpPr/>
          <p:nvPr/>
        </p:nvGrpSpPr>
        <p:grpSpPr>
          <a:xfrm rot="0">
            <a:off x="1028700" y="9260810"/>
            <a:ext cx="16230600" cy="582575"/>
            <a:chOff x="0" y="0"/>
            <a:chExt cx="4274726" cy="153435"/>
          </a:xfrm>
        </p:grpSpPr>
        <p:sp>
          <p:nvSpPr>
            <p:cNvPr name="Freeform 9" id="9"/>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10" id="10"/>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IT22069122 | CHANDUPA BANDARANAYAKE | 25-26J-010</a:t>
              </a:r>
              <a:r>
                <a:rPr lang="en-US" b="true" sz="1899">
                  <a:solidFill>
                    <a:srgbClr val="000000"/>
                  </a:solidFill>
                  <a:latin typeface="DM Sans Bold"/>
                  <a:ea typeface="DM Sans Bold"/>
                  <a:cs typeface="DM Sans Bold"/>
                  <a:sym typeface="DM Sans Bold"/>
                </a:rPr>
                <a:t> </a:t>
              </a:r>
            </a:p>
          </p:txBody>
        </p:sp>
      </p:grpSp>
      <p:sp>
        <p:nvSpPr>
          <p:cNvPr name="Freeform 11" id="11"/>
          <p:cNvSpPr/>
          <p:nvPr/>
        </p:nvSpPr>
        <p:spPr>
          <a:xfrm flipH="false" flipV="false" rot="0">
            <a:off x="10101780" y="3238676"/>
            <a:ext cx="7157520" cy="3809648"/>
          </a:xfrm>
          <a:custGeom>
            <a:avLst/>
            <a:gdLst/>
            <a:ahLst/>
            <a:cxnLst/>
            <a:rect r="r" b="b" t="t" l="l"/>
            <a:pathLst>
              <a:path h="3809648" w="7157520">
                <a:moveTo>
                  <a:pt x="0" y="0"/>
                </a:moveTo>
                <a:lnTo>
                  <a:pt x="7157520" y="0"/>
                </a:lnTo>
                <a:lnTo>
                  <a:pt x="7157520" y="3809648"/>
                </a:lnTo>
                <a:lnTo>
                  <a:pt x="0" y="3809648"/>
                </a:lnTo>
                <a:lnTo>
                  <a:pt x="0" y="0"/>
                </a:lnTo>
                <a:close/>
              </a:path>
            </a:pathLst>
          </a:custGeom>
          <a:blipFill>
            <a:blip r:embed="rId3"/>
            <a:stretch>
              <a:fillRect l="0" t="0" r="0" b="0"/>
            </a:stretch>
          </a:blipFill>
        </p:spPr>
      </p:sp>
    </p:spTree>
  </p:cSld>
  <p:clrMapOvr>
    <a:masterClrMapping/>
  </p:clrMapOvr>
  <p:transition spd="fast">
    <p:cover dir="d"/>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74980"/>
            <a:ext cx="16230600" cy="650923"/>
          </a:xfrm>
          <a:prstGeom prst="rect">
            <a:avLst/>
          </a:prstGeom>
        </p:spPr>
        <p:txBody>
          <a:bodyPr anchor="t" rtlCol="false" tIns="0" lIns="0" bIns="0" rIns="0">
            <a:spAutoFit/>
          </a:bodyPr>
          <a:lstStyle/>
          <a:p>
            <a:pPr algn="l">
              <a:lnSpc>
                <a:spcPts val="4757"/>
              </a:lnSpc>
            </a:pPr>
            <a:r>
              <a:rPr lang="en-US" sz="4172" b="true">
                <a:solidFill>
                  <a:srgbClr val="1C2120"/>
                </a:solidFill>
                <a:latin typeface="Poppins Bold"/>
                <a:ea typeface="Poppins Bold"/>
                <a:cs typeface="Poppins Bold"/>
                <a:sym typeface="Poppins Bold"/>
              </a:rPr>
              <a:t>Implementation Overview</a:t>
            </a:r>
          </a:p>
        </p:txBody>
      </p:sp>
      <p:sp>
        <p:nvSpPr>
          <p:cNvPr name="TextBox 3" id="3"/>
          <p:cNvSpPr txBox="true"/>
          <p:nvPr/>
        </p:nvSpPr>
        <p:spPr>
          <a:xfrm rot="0">
            <a:off x="1028700" y="2705508"/>
            <a:ext cx="7951107" cy="5714856"/>
          </a:xfrm>
          <a:prstGeom prst="rect">
            <a:avLst/>
          </a:prstGeom>
        </p:spPr>
        <p:txBody>
          <a:bodyPr anchor="t" rtlCol="false" tIns="0" lIns="0" bIns="0" rIns="0">
            <a:spAutoFit/>
          </a:bodyPr>
          <a:lstStyle/>
          <a:p>
            <a:pPr algn="l" marL="536032" indent="-268016" lvl="1">
              <a:lnSpc>
                <a:spcPts val="3897"/>
              </a:lnSpc>
              <a:buFont typeface="Arial"/>
              <a:buChar char="•"/>
            </a:pPr>
            <a:r>
              <a:rPr lang="en-US" sz="2482">
                <a:solidFill>
                  <a:srgbClr val="000000"/>
                </a:solidFill>
                <a:latin typeface="DM Sans"/>
                <a:ea typeface="DM Sans"/>
                <a:cs typeface="DM Sans"/>
                <a:sym typeface="DM Sans"/>
              </a:rPr>
              <a:t>BLE antenna array and direction-finding process on UAV capture beacon angles.</a:t>
            </a:r>
          </a:p>
          <a:p>
            <a:pPr algn="l">
              <a:lnSpc>
                <a:spcPts val="3897"/>
              </a:lnSpc>
            </a:pPr>
          </a:p>
          <a:p>
            <a:pPr algn="l" marL="536032" indent="-268016" lvl="1">
              <a:lnSpc>
                <a:spcPts val="3897"/>
              </a:lnSpc>
              <a:buFont typeface="Arial"/>
              <a:buChar char="•"/>
            </a:pPr>
            <a:r>
              <a:rPr lang="en-US" sz="2482">
                <a:solidFill>
                  <a:srgbClr val="000000"/>
                </a:solidFill>
                <a:latin typeface="DM Sans"/>
                <a:ea typeface="DM Sans"/>
                <a:cs typeface="DM Sans"/>
                <a:sym typeface="DM Sans"/>
              </a:rPr>
              <a:t>Onboa</a:t>
            </a:r>
            <a:r>
              <a:rPr lang="en-US" sz="2482">
                <a:solidFill>
                  <a:srgbClr val="000000"/>
                </a:solidFill>
                <a:latin typeface="DM Sans"/>
                <a:ea typeface="DM Sans"/>
                <a:cs typeface="DM Sans"/>
                <a:sym typeface="DM Sans"/>
              </a:rPr>
              <a:t>rd computations triangulate WSN cluster head GPS locations.</a:t>
            </a:r>
          </a:p>
          <a:p>
            <a:pPr algn="l">
              <a:lnSpc>
                <a:spcPts val="3897"/>
              </a:lnSpc>
            </a:pPr>
          </a:p>
          <a:p>
            <a:pPr algn="l" marL="536032" indent="-268016" lvl="1">
              <a:lnSpc>
                <a:spcPts val="3897"/>
              </a:lnSpc>
              <a:buFont typeface="Arial"/>
              <a:buChar char="•"/>
            </a:pPr>
            <a:r>
              <a:rPr lang="en-US" sz="2482">
                <a:solidFill>
                  <a:srgbClr val="000000"/>
                </a:solidFill>
                <a:latin typeface="DM Sans"/>
                <a:ea typeface="DM Sans"/>
                <a:cs typeface="DM Sans"/>
                <a:sym typeface="DM Sans"/>
              </a:rPr>
              <a:t>UAV routing eng</a:t>
            </a:r>
            <a:r>
              <a:rPr lang="en-US" sz="2482">
                <a:solidFill>
                  <a:srgbClr val="000000"/>
                </a:solidFill>
                <a:latin typeface="DM Sans"/>
                <a:ea typeface="DM Sans"/>
                <a:cs typeface="DM Sans"/>
                <a:sym typeface="DM Sans"/>
              </a:rPr>
              <a:t>ine dynamically prioritizes visiting critical or low-energy nodes.</a:t>
            </a:r>
          </a:p>
          <a:p>
            <a:pPr algn="l">
              <a:lnSpc>
                <a:spcPts val="3897"/>
              </a:lnSpc>
            </a:pPr>
          </a:p>
          <a:p>
            <a:pPr algn="l" marL="536032" indent="-268016" lvl="1">
              <a:lnSpc>
                <a:spcPts val="3897"/>
              </a:lnSpc>
              <a:buFont typeface="Arial"/>
              <a:buChar char="•"/>
            </a:pPr>
            <a:r>
              <a:rPr lang="en-US" sz="2482">
                <a:solidFill>
                  <a:srgbClr val="000000"/>
                </a:solidFill>
                <a:latin typeface="DM Sans"/>
                <a:ea typeface="DM Sans"/>
                <a:cs typeface="DM Sans"/>
                <a:sym typeface="DM Sans"/>
              </a:rPr>
              <a:t>Hea</a:t>
            </a:r>
            <a:r>
              <a:rPr lang="en-US" sz="2482">
                <a:solidFill>
                  <a:srgbClr val="000000"/>
                </a:solidFill>
                <a:latin typeface="DM Sans"/>
                <a:ea typeface="DM Sans"/>
                <a:cs typeface="DM Sans"/>
                <a:sym typeface="DM Sans"/>
              </a:rPr>
              <a:t>lth auditing identifies failed or silent nodes during flights; alerts fed to base dashboard.</a:t>
            </a:r>
          </a:p>
          <a:p>
            <a:pPr algn="l" marL="0" indent="0" lvl="0">
              <a:lnSpc>
                <a:spcPts val="3112"/>
              </a:lnSpc>
            </a:pPr>
          </a:p>
        </p:txBody>
      </p:sp>
      <p:sp>
        <p:nvSpPr>
          <p:cNvPr name="TextBox 4" id="4"/>
          <p:cNvSpPr txBox="true"/>
          <p:nvPr/>
        </p:nvSpPr>
        <p:spPr>
          <a:xfrm rot="0">
            <a:off x="3841871" y="532454"/>
            <a:ext cx="10791732" cy="181596"/>
          </a:xfrm>
          <a:prstGeom prst="rect">
            <a:avLst/>
          </a:prstGeom>
        </p:spPr>
        <p:txBody>
          <a:bodyPr anchor="t" rtlCol="false" tIns="0" lIns="0" bIns="0" rIns="0">
            <a:spAutoFit/>
          </a:bodyPr>
          <a:lstStyle/>
          <a:p>
            <a:pPr algn="ctr">
              <a:lnSpc>
                <a:spcPts val="1394"/>
              </a:lnSpc>
            </a:pPr>
            <a:r>
              <a:rPr lang="en-US" b="true" sz="1290">
                <a:solidFill>
                  <a:srgbClr val="1C2120"/>
                </a:solidFill>
                <a:latin typeface="Poppins Bold"/>
                <a:ea typeface="Poppins Bold"/>
                <a:cs typeface="Poppins Bold"/>
                <a:sym typeface="Poppins Bold"/>
              </a:rPr>
              <a:t>INTELLIGENT UAV-ASSISTED DATA MULING WITH PRIORITY-BASED ROUTING IN DISCONNECTED SENSOR DEPLOYMENTS</a:t>
            </a:r>
            <a:r>
              <a:rPr lang="en-US" b="true" sz="1290">
                <a:solidFill>
                  <a:srgbClr val="1C2120"/>
                </a:solidFill>
                <a:latin typeface="Poppins Bold"/>
                <a:ea typeface="Poppins Bold"/>
                <a:cs typeface="Poppins Bold"/>
                <a:sym typeface="Poppins Bold"/>
              </a:rPr>
              <a:t> </a:t>
            </a:r>
          </a:p>
        </p:txBody>
      </p:sp>
      <p:grpSp>
        <p:nvGrpSpPr>
          <p:cNvPr name="Group 5" id="5"/>
          <p:cNvGrpSpPr/>
          <p:nvPr/>
        </p:nvGrpSpPr>
        <p:grpSpPr>
          <a:xfrm rot="0">
            <a:off x="1028700" y="446125"/>
            <a:ext cx="16230600" cy="582575"/>
            <a:chOff x="0" y="0"/>
            <a:chExt cx="4274726" cy="153435"/>
          </a:xfrm>
        </p:grpSpPr>
        <p:sp>
          <p:nvSpPr>
            <p:cNvPr name="Freeform 6" id="6"/>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7" id="7"/>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INTELLIGENT UAV-ASSISTED DATA MULING WITH PRIORITY-BASED ROUTING IN DISCONNECTED SENSOR DEPLOYMENTS </a:t>
              </a:r>
            </a:p>
          </p:txBody>
        </p:sp>
      </p:grpSp>
      <p:grpSp>
        <p:nvGrpSpPr>
          <p:cNvPr name="Group 8" id="8"/>
          <p:cNvGrpSpPr/>
          <p:nvPr/>
        </p:nvGrpSpPr>
        <p:grpSpPr>
          <a:xfrm rot="0">
            <a:off x="1028700" y="9260810"/>
            <a:ext cx="16230600" cy="582575"/>
            <a:chOff x="0" y="0"/>
            <a:chExt cx="4274726" cy="153435"/>
          </a:xfrm>
        </p:grpSpPr>
        <p:sp>
          <p:nvSpPr>
            <p:cNvPr name="Freeform 9" id="9"/>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10" id="10"/>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IT22069122 | CHANDUPA BANDARANAYAKE | 25-26J-010</a:t>
              </a:r>
              <a:r>
                <a:rPr lang="en-US" b="true" sz="1899">
                  <a:solidFill>
                    <a:srgbClr val="000000"/>
                  </a:solidFill>
                  <a:latin typeface="DM Sans Bold"/>
                  <a:ea typeface="DM Sans Bold"/>
                  <a:cs typeface="DM Sans Bold"/>
                  <a:sym typeface="DM Sans Bold"/>
                </a:rPr>
                <a:t> </a:t>
              </a:r>
            </a:p>
          </p:txBody>
        </p:sp>
      </p:grpSp>
      <p:sp>
        <p:nvSpPr>
          <p:cNvPr name="Freeform 11" id="11"/>
          <p:cNvSpPr/>
          <p:nvPr/>
        </p:nvSpPr>
        <p:spPr>
          <a:xfrm flipH="false" flipV="false" rot="0">
            <a:off x="9876233" y="3545932"/>
            <a:ext cx="7383067" cy="3195137"/>
          </a:xfrm>
          <a:custGeom>
            <a:avLst/>
            <a:gdLst/>
            <a:ahLst/>
            <a:cxnLst/>
            <a:rect r="r" b="b" t="t" l="l"/>
            <a:pathLst>
              <a:path h="3195137" w="7383067">
                <a:moveTo>
                  <a:pt x="0" y="0"/>
                </a:moveTo>
                <a:lnTo>
                  <a:pt x="7383067" y="0"/>
                </a:lnTo>
                <a:lnTo>
                  <a:pt x="7383067" y="3195136"/>
                </a:lnTo>
                <a:lnTo>
                  <a:pt x="0" y="3195136"/>
                </a:lnTo>
                <a:lnTo>
                  <a:pt x="0" y="0"/>
                </a:lnTo>
                <a:close/>
              </a:path>
            </a:pathLst>
          </a:custGeom>
          <a:blipFill>
            <a:blip r:embed="rId3"/>
            <a:stretch>
              <a:fillRect l="0" t="0" r="0" b="-2538"/>
            </a:stretch>
          </a:blipFill>
        </p:spPr>
      </p:sp>
    </p:spTree>
  </p:cSld>
  <p:clrMapOvr>
    <a:masterClrMapping/>
  </p:clrMapOvr>
  <p:transition spd="fast">
    <p:circl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74980"/>
            <a:ext cx="16230600" cy="650923"/>
          </a:xfrm>
          <a:prstGeom prst="rect">
            <a:avLst/>
          </a:prstGeom>
        </p:spPr>
        <p:txBody>
          <a:bodyPr anchor="t" rtlCol="false" tIns="0" lIns="0" bIns="0" rIns="0">
            <a:spAutoFit/>
          </a:bodyPr>
          <a:lstStyle/>
          <a:p>
            <a:pPr algn="l">
              <a:lnSpc>
                <a:spcPts val="4757"/>
              </a:lnSpc>
            </a:pPr>
            <a:r>
              <a:rPr lang="en-US" sz="4172" b="true">
                <a:solidFill>
                  <a:srgbClr val="1C2120"/>
                </a:solidFill>
                <a:latin typeface="Poppins Bold"/>
                <a:ea typeface="Poppins Bold"/>
                <a:cs typeface="Poppins Bold"/>
                <a:sym typeface="Poppins Bold"/>
              </a:rPr>
              <a:t>Real-World Use Case</a:t>
            </a:r>
          </a:p>
        </p:txBody>
      </p:sp>
      <p:sp>
        <p:nvSpPr>
          <p:cNvPr name="TextBox 3" id="3"/>
          <p:cNvSpPr txBox="true"/>
          <p:nvPr/>
        </p:nvSpPr>
        <p:spPr>
          <a:xfrm rot="0">
            <a:off x="1028700" y="2140178"/>
            <a:ext cx="7653495" cy="5798359"/>
          </a:xfrm>
          <a:prstGeom prst="rect">
            <a:avLst/>
          </a:prstGeom>
        </p:spPr>
        <p:txBody>
          <a:bodyPr anchor="t" rtlCol="false" tIns="0" lIns="0" bIns="0" rIns="0">
            <a:spAutoFit/>
          </a:bodyPr>
          <a:lstStyle/>
          <a:p>
            <a:pPr algn="l" marL="536032" indent="-268016" lvl="1">
              <a:lnSpc>
                <a:spcPts val="3897"/>
              </a:lnSpc>
              <a:buFont typeface="Arial"/>
              <a:buChar char="•"/>
            </a:pPr>
            <a:r>
              <a:rPr lang="en-US" sz="2482">
                <a:solidFill>
                  <a:srgbClr val="000000"/>
                </a:solidFill>
                <a:latin typeface="DM Sans"/>
                <a:ea typeface="DM Sans"/>
                <a:cs typeface="DM Sans"/>
                <a:sym typeface="DM Sans"/>
              </a:rPr>
              <a:t>Deployed in disconnected zones for scientific research, wildlife preserves, agriculture with no connectivity.</a:t>
            </a:r>
          </a:p>
          <a:p>
            <a:pPr algn="l">
              <a:lnSpc>
                <a:spcPts val="3897"/>
              </a:lnSpc>
            </a:pPr>
          </a:p>
          <a:p>
            <a:pPr algn="l" marL="536032" indent="-268016" lvl="1">
              <a:lnSpc>
                <a:spcPts val="3897"/>
              </a:lnSpc>
              <a:buFont typeface="Arial"/>
              <a:buChar char="•"/>
            </a:pPr>
            <a:r>
              <a:rPr lang="en-US" sz="2482">
                <a:solidFill>
                  <a:srgbClr val="000000"/>
                </a:solidFill>
                <a:latin typeface="DM Sans"/>
                <a:ea typeface="DM Sans"/>
                <a:cs typeface="DM Sans"/>
                <a:sym typeface="DM Sans"/>
              </a:rPr>
              <a:t>UAV autonomously pla</a:t>
            </a:r>
            <a:r>
              <a:rPr lang="en-US" sz="2482">
                <a:solidFill>
                  <a:srgbClr val="000000"/>
                </a:solidFill>
                <a:latin typeface="DM Sans"/>
                <a:ea typeface="DM Sans"/>
                <a:cs typeface="DM Sans"/>
                <a:sym typeface="DM Sans"/>
              </a:rPr>
              <a:t>ns efficient routes balancing mission energy with urgency.</a:t>
            </a:r>
          </a:p>
          <a:p>
            <a:pPr algn="l">
              <a:lnSpc>
                <a:spcPts val="3897"/>
              </a:lnSpc>
            </a:pPr>
          </a:p>
          <a:p>
            <a:pPr algn="l" marL="536032" indent="-268016" lvl="1">
              <a:lnSpc>
                <a:spcPts val="3897"/>
              </a:lnSpc>
              <a:buFont typeface="Arial"/>
              <a:buChar char="•"/>
            </a:pPr>
            <a:r>
              <a:rPr lang="en-US" sz="2482">
                <a:solidFill>
                  <a:srgbClr val="000000"/>
                </a:solidFill>
                <a:latin typeface="DM Sans"/>
                <a:ea typeface="DM Sans"/>
                <a:cs typeface="DM Sans"/>
                <a:sym typeface="DM Sans"/>
              </a:rPr>
              <a:t>Rea</a:t>
            </a:r>
            <a:r>
              <a:rPr lang="en-US" sz="2482">
                <a:solidFill>
                  <a:srgbClr val="000000"/>
                </a:solidFill>
                <a:latin typeface="DM Sans"/>
                <a:ea typeface="DM Sans"/>
                <a:cs typeface="DM Sans"/>
                <a:sym typeface="DM Sans"/>
              </a:rPr>
              <a:t>l-time node health monitoring reduces data loss and extends network lifespan.</a:t>
            </a:r>
          </a:p>
          <a:p>
            <a:pPr algn="l">
              <a:lnSpc>
                <a:spcPts val="3897"/>
              </a:lnSpc>
            </a:pPr>
          </a:p>
          <a:p>
            <a:pPr algn="l" marL="536032" indent="-268016" lvl="1">
              <a:lnSpc>
                <a:spcPts val="3897"/>
              </a:lnSpc>
              <a:buFont typeface="Arial"/>
              <a:buChar char="•"/>
            </a:pPr>
            <a:r>
              <a:rPr lang="en-US" sz="2482">
                <a:solidFill>
                  <a:srgbClr val="000000"/>
                </a:solidFill>
                <a:latin typeface="DM Sans"/>
                <a:ea typeface="DM Sans"/>
                <a:cs typeface="DM Sans"/>
                <a:sym typeface="DM Sans"/>
              </a:rPr>
              <a:t>Operator dashboard displays live maps, UAV routes, sensor health, enabling swift decisions.</a:t>
            </a:r>
          </a:p>
        </p:txBody>
      </p:sp>
      <p:sp>
        <p:nvSpPr>
          <p:cNvPr name="TextBox 4" id="4"/>
          <p:cNvSpPr txBox="true"/>
          <p:nvPr/>
        </p:nvSpPr>
        <p:spPr>
          <a:xfrm rot="0">
            <a:off x="3841871" y="532454"/>
            <a:ext cx="10791732" cy="181596"/>
          </a:xfrm>
          <a:prstGeom prst="rect">
            <a:avLst/>
          </a:prstGeom>
        </p:spPr>
        <p:txBody>
          <a:bodyPr anchor="t" rtlCol="false" tIns="0" lIns="0" bIns="0" rIns="0">
            <a:spAutoFit/>
          </a:bodyPr>
          <a:lstStyle/>
          <a:p>
            <a:pPr algn="ctr">
              <a:lnSpc>
                <a:spcPts val="1394"/>
              </a:lnSpc>
            </a:pPr>
            <a:r>
              <a:rPr lang="en-US" b="true" sz="1290">
                <a:solidFill>
                  <a:srgbClr val="1C2120"/>
                </a:solidFill>
                <a:latin typeface="Poppins Bold"/>
                <a:ea typeface="Poppins Bold"/>
                <a:cs typeface="Poppins Bold"/>
                <a:sym typeface="Poppins Bold"/>
              </a:rPr>
              <a:t>INTELLIGENT UAV-ASSISTED DATA MULING WITH PRIORITY-BASED ROUTING IN DISCONNECTED SENSOR DEPLOYMENTS</a:t>
            </a:r>
            <a:r>
              <a:rPr lang="en-US" b="true" sz="1290">
                <a:solidFill>
                  <a:srgbClr val="1C2120"/>
                </a:solidFill>
                <a:latin typeface="Poppins Bold"/>
                <a:ea typeface="Poppins Bold"/>
                <a:cs typeface="Poppins Bold"/>
                <a:sym typeface="Poppins Bold"/>
              </a:rPr>
              <a:t> </a:t>
            </a:r>
          </a:p>
        </p:txBody>
      </p:sp>
      <p:grpSp>
        <p:nvGrpSpPr>
          <p:cNvPr name="Group 5" id="5"/>
          <p:cNvGrpSpPr/>
          <p:nvPr/>
        </p:nvGrpSpPr>
        <p:grpSpPr>
          <a:xfrm rot="0">
            <a:off x="1028700" y="446125"/>
            <a:ext cx="16230600" cy="582575"/>
            <a:chOff x="0" y="0"/>
            <a:chExt cx="4274726" cy="153435"/>
          </a:xfrm>
        </p:grpSpPr>
        <p:sp>
          <p:nvSpPr>
            <p:cNvPr name="Freeform 6" id="6"/>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7" id="7"/>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INTELLIGENT UAV-ASSISTED DATA MULING WITH PRIORITY-BASED ROUTING IN DISCONNECTED SENSOR DEPLOYMENTS </a:t>
              </a:r>
            </a:p>
          </p:txBody>
        </p:sp>
      </p:grpSp>
      <p:grpSp>
        <p:nvGrpSpPr>
          <p:cNvPr name="Group 8" id="8"/>
          <p:cNvGrpSpPr/>
          <p:nvPr/>
        </p:nvGrpSpPr>
        <p:grpSpPr>
          <a:xfrm rot="0">
            <a:off x="1028700" y="9260810"/>
            <a:ext cx="16230600" cy="582575"/>
            <a:chOff x="0" y="0"/>
            <a:chExt cx="4274726" cy="153435"/>
          </a:xfrm>
        </p:grpSpPr>
        <p:sp>
          <p:nvSpPr>
            <p:cNvPr name="Freeform 9" id="9"/>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10" id="10"/>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IT22069122 | CHANDUPA BANDARANAYAKE | 25-26J-010</a:t>
              </a:r>
              <a:r>
                <a:rPr lang="en-US" b="true" sz="1899">
                  <a:solidFill>
                    <a:srgbClr val="000000"/>
                  </a:solidFill>
                  <a:latin typeface="DM Sans Bold"/>
                  <a:ea typeface="DM Sans Bold"/>
                  <a:cs typeface="DM Sans Bold"/>
                  <a:sym typeface="DM Sans Bold"/>
                </a:rPr>
                <a:t> </a:t>
              </a:r>
            </a:p>
          </p:txBody>
        </p:sp>
      </p:grpSp>
      <p:sp>
        <p:nvSpPr>
          <p:cNvPr name="Freeform 11" id="11"/>
          <p:cNvSpPr/>
          <p:nvPr/>
        </p:nvSpPr>
        <p:spPr>
          <a:xfrm flipH="false" flipV="false" rot="0">
            <a:off x="9986178" y="3066620"/>
            <a:ext cx="7273122" cy="4153761"/>
          </a:xfrm>
          <a:custGeom>
            <a:avLst/>
            <a:gdLst/>
            <a:ahLst/>
            <a:cxnLst/>
            <a:rect r="r" b="b" t="t" l="l"/>
            <a:pathLst>
              <a:path h="4153761" w="7273122">
                <a:moveTo>
                  <a:pt x="0" y="0"/>
                </a:moveTo>
                <a:lnTo>
                  <a:pt x="7273122" y="0"/>
                </a:lnTo>
                <a:lnTo>
                  <a:pt x="7273122" y="4153760"/>
                </a:lnTo>
                <a:lnTo>
                  <a:pt x="0" y="4153760"/>
                </a:lnTo>
                <a:lnTo>
                  <a:pt x="0" y="0"/>
                </a:lnTo>
                <a:close/>
              </a:path>
            </a:pathLst>
          </a:custGeom>
          <a:blipFill>
            <a:blip r:embed="rId3"/>
            <a:stretch>
              <a:fillRect l="0" t="0" r="0" b="0"/>
            </a:stretch>
          </a:blipFill>
          <a:ln cap="sq">
            <a:noFill/>
            <a:prstDash val="solid"/>
            <a:miter/>
          </a:ln>
        </p:spPr>
      </p:sp>
    </p:spTree>
  </p:cSld>
  <p:clrMapOvr>
    <a:masterClrMapping/>
  </p:clrMapOvr>
  <p:transition spd="fast">
    <p:wipe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173056" y="532454"/>
            <a:ext cx="10874673" cy="181596"/>
          </a:xfrm>
          <a:prstGeom prst="rect">
            <a:avLst/>
          </a:prstGeom>
        </p:spPr>
        <p:txBody>
          <a:bodyPr anchor="t" rtlCol="false" tIns="0" lIns="0" bIns="0" rIns="0">
            <a:spAutoFit/>
          </a:bodyPr>
          <a:lstStyle/>
          <a:p>
            <a:pPr algn="ctr">
              <a:lnSpc>
                <a:spcPts val="1394"/>
              </a:lnSpc>
            </a:pPr>
            <a:r>
              <a:rPr lang="en-US" b="true" sz="1290">
                <a:solidFill>
                  <a:srgbClr val="1C2120"/>
                </a:solidFill>
                <a:latin typeface="Poppins Bold"/>
                <a:ea typeface="Poppins Bold"/>
                <a:cs typeface="Poppins Bold"/>
                <a:sym typeface="Poppins Bold"/>
              </a:rPr>
              <a:t>INTELLIGENT UAV-ASSISTED DATA MULING WITH PRIORITY-BASED ROUTING IN DISCONNECTED SENSOR DEPLOYMENTS</a:t>
            </a:r>
            <a:r>
              <a:rPr lang="en-US" b="true" sz="1290">
                <a:solidFill>
                  <a:srgbClr val="1C2120"/>
                </a:solidFill>
                <a:latin typeface="Poppins Bold"/>
                <a:ea typeface="Poppins Bold"/>
                <a:cs typeface="Poppins Bold"/>
                <a:sym typeface="Poppins Bold"/>
              </a:rPr>
              <a:t> </a:t>
            </a:r>
          </a:p>
        </p:txBody>
      </p:sp>
      <p:sp>
        <p:nvSpPr>
          <p:cNvPr name="Freeform 3" id="3"/>
          <p:cNvSpPr/>
          <p:nvPr/>
        </p:nvSpPr>
        <p:spPr>
          <a:xfrm flipH="false" flipV="false" rot="0">
            <a:off x="6891729" y="618489"/>
            <a:ext cx="9975515" cy="8725658"/>
          </a:xfrm>
          <a:custGeom>
            <a:avLst/>
            <a:gdLst/>
            <a:ahLst/>
            <a:cxnLst/>
            <a:rect r="r" b="b" t="t" l="l"/>
            <a:pathLst>
              <a:path h="8725658" w="9975515">
                <a:moveTo>
                  <a:pt x="0" y="0"/>
                </a:moveTo>
                <a:lnTo>
                  <a:pt x="9975514" y="0"/>
                </a:lnTo>
                <a:lnTo>
                  <a:pt x="9975514" y="8725658"/>
                </a:lnTo>
                <a:lnTo>
                  <a:pt x="0" y="8725658"/>
                </a:lnTo>
                <a:lnTo>
                  <a:pt x="0" y="0"/>
                </a:lnTo>
                <a:close/>
              </a:path>
            </a:pathLst>
          </a:custGeom>
          <a:blipFill>
            <a:blip r:embed="rId2"/>
            <a:stretch>
              <a:fillRect l="-401" t="-1658" r="-1175" b="0"/>
            </a:stretch>
          </a:blipFill>
        </p:spPr>
      </p:sp>
      <p:grpSp>
        <p:nvGrpSpPr>
          <p:cNvPr name="Group 4" id="4"/>
          <p:cNvGrpSpPr/>
          <p:nvPr/>
        </p:nvGrpSpPr>
        <p:grpSpPr>
          <a:xfrm rot="0">
            <a:off x="1028700" y="446125"/>
            <a:ext cx="16230600" cy="582575"/>
            <a:chOff x="0" y="0"/>
            <a:chExt cx="4274726" cy="153435"/>
          </a:xfrm>
        </p:grpSpPr>
        <p:sp>
          <p:nvSpPr>
            <p:cNvPr name="Freeform 5" id="5"/>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6" id="6"/>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INTELLIGENT UAV-ASSISTED DATA MULING WITH PRIORITY-BASED ROUTING IN DISCONNECTED SENSOR DEPLOYMENTS </a:t>
              </a:r>
            </a:p>
          </p:txBody>
        </p:sp>
      </p:grpSp>
      <p:grpSp>
        <p:nvGrpSpPr>
          <p:cNvPr name="Group 7" id="7"/>
          <p:cNvGrpSpPr/>
          <p:nvPr/>
        </p:nvGrpSpPr>
        <p:grpSpPr>
          <a:xfrm rot="0">
            <a:off x="1028700" y="9260810"/>
            <a:ext cx="16230600" cy="582575"/>
            <a:chOff x="0" y="0"/>
            <a:chExt cx="4274726" cy="153435"/>
          </a:xfrm>
        </p:grpSpPr>
        <p:sp>
          <p:nvSpPr>
            <p:cNvPr name="Freeform 8" id="8"/>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9" id="9"/>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IT22069122 | CHANDUPA BANDARANAYAKE | 25-26J-010</a:t>
              </a:r>
              <a:r>
                <a:rPr lang="en-US" b="true" sz="1899">
                  <a:solidFill>
                    <a:srgbClr val="000000"/>
                  </a:solidFill>
                  <a:latin typeface="DM Sans Bold"/>
                  <a:ea typeface="DM Sans Bold"/>
                  <a:cs typeface="DM Sans Bold"/>
                  <a:sym typeface="DM Sans Bold"/>
                </a:rPr>
                <a:t> </a:t>
              </a:r>
            </a:p>
          </p:txBody>
        </p:sp>
      </p:grpSp>
      <p:sp>
        <p:nvSpPr>
          <p:cNvPr name="TextBox 10" id="10"/>
          <p:cNvSpPr txBox="true"/>
          <p:nvPr/>
        </p:nvSpPr>
        <p:spPr>
          <a:xfrm rot="0">
            <a:off x="1028700" y="1574980"/>
            <a:ext cx="16230600" cy="650923"/>
          </a:xfrm>
          <a:prstGeom prst="rect">
            <a:avLst/>
          </a:prstGeom>
        </p:spPr>
        <p:txBody>
          <a:bodyPr anchor="t" rtlCol="false" tIns="0" lIns="0" bIns="0" rIns="0">
            <a:spAutoFit/>
          </a:bodyPr>
          <a:lstStyle/>
          <a:p>
            <a:pPr algn="l">
              <a:lnSpc>
                <a:spcPts val="4757"/>
              </a:lnSpc>
            </a:pPr>
            <a:r>
              <a:rPr lang="en-US" sz="4172" b="true">
                <a:solidFill>
                  <a:srgbClr val="1C2120"/>
                </a:solidFill>
                <a:latin typeface="Poppins Bold"/>
                <a:ea typeface="Poppins Bold"/>
                <a:cs typeface="Poppins Bold"/>
                <a:sym typeface="Poppins Bold"/>
              </a:rPr>
              <a:t>System Design V1</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173056" y="532454"/>
            <a:ext cx="10874673" cy="181596"/>
          </a:xfrm>
          <a:prstGeom prst="rect">
            <a:avLst/>
          </a:prstGeom>
        </p:spPr>
        <p:txBody>
          <a:bodyPr anchor="t" rtlCol="false" tIns="0" lIns="0" bIns="0" rIns="0">
            <a:spAutoFit/>
          </a:bodyPr>
          <a:lstStyle/>
          <a:p>
            <a:pPr algn="ctr">
              <a:lnSpc>
                <a:spcPts val="1394"/>
              </a:lnSpc>
            </a:pPr>
            <a:r>
              <a:rPr lang="en-US" b="true" sz="1290">
                <a:solidFill>
                  <a:srgbClr val="1C2120"/>
                </a:solidFill>
                <a:latin typeface="Poppins Bold"/>
                <a:ea typeface="Poppins Bold"/>
                <a:cs typeface="Poppins Bold"/>
                <a:sym typeface="Poppins Bold"/>
              </a:rPr>
              <a:t>INTELLIGENT UAV-ASSISTED DATA MULING WITH PRIORITY-BASED ROUTING IN DISCONNECTED SENSOR DEPLOYMENTS</a:t>
            </a:r>
            <a:r>
              <a:rPr lang="en-US" b="true" sz="1290">
                <a:solidFill>
                  <a:srgbClr val="1C2120"/>
                </a:solidFill>
                <a:latin typeface="Poppins Bold"/>
                <a:ea typeface="Poppins Bold"/>
                <a:cs typeface="Poppins Bold"/>
                <a:sym typeface="Poppins Bold"/>
              </a:rPr>
              <a:t> </a:t>
            </a:r>
          </a:p>
        </p:txBody>
      </p:sp>
      <p:sp>
        <p:nvSpPr>
          <p:cNvPr name="Freeform 3" id="3"/>
          <p:cNvSpPr/>
          <p:nvPr/>
        </p:nvSpPr>
        <p:spPr>
          <a:xfrm flipH="false" flipV="false" rot="0">
            <a:off x="1859021" y="2225903"/>
            <a:ext cx="13399163" cy="7032397"/>
          </a:xfrm>
          <a:custGeom>
            <a:avLst/>
            <a:gdLst/>
            <a:ahLst/>
            <a:cxnLst/>
            <a:rect r="r" b="b" t="t" l="l"/>
            <a:pathLst>
              <a:path h="7032397" w="13399163">
                <a:moveTo>
                  <a:pt x="0" y="0"/>
                </a:moveTo>
                <a:lnTo>
                  <a:pt x="13399164" y="0"/>
                </a:lnTo>
                <a:lnTo>
                  <a:pt x="13399164" y="7032397"/>
                </a:lnTo>
                <a:lnTo>
                  <a:pt x="0" y="7032397"/>
                </a:lnTo>
                <a:lnTo>
                  <a:pt x="0" y="0"/>
                </a:lnTo>
                <a:close/>
              </a:path>
            </a:pathLst>
          </a:custGeom>
          <a:blipFill>
            <a:blip r:embed="rId2"/>
            <a:stretch>
              <a:fillRect l="0" t="-2632" r="0" b="-2632"/>
            </a:stretch>
          </a:blipFill>
        </p:spPr>
      </p:sp>
      <p:grpSp>
        <p:nvGrpSpPr>
          <p:cNvPr name="Group 4" id="4"/>
          <p:cNvGrpSpPr/>
          <p:nvPr/>
        </p:nvGrpSpPr>
        <p:grpSpPr>
          <a:xfrm rot="0">
            <a:off x="1028700" y="446125"/>
            <a:ext cx="16230600" cy="582575"/>
            <a:chOff x="0" y="0"/>
            <a:chExt cx="4274726" cy="153435"/>
          </a:xfrm>
        </p:grpSpPr>
        <p:sp>
          <p:nvSpPr>
            <p:cNvPr name="Freeform 5" id="5"/>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6" id="6"/>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INTELLIGENT UAV-ASSISTED DATA MULING WITH PRIORITY-BASED ROUTING IN DISCONNECTED SENSOR DEPLOYMENTS </a:t>
              </a:r>
            </a:p>
          </p:txBody>
        </p:sp>
      </p:grpSp>
      <p:grpSp>
        <p:nvGrpSpPr>
          <p:cNvPr name="Group 7" id="7"/>
          <p:cNvGrpSpPr/>
          <p:nvPr/>
        </p:nvGrpSpPr>
        <p:grpSpPr>
          <a:xfrm rot="0">
            <a:off x="1028700" y="9260810"/>
            <a:ext cx="16230600" cy="582575"/>
            <a:chOff x="0" y="0"/>
            <a:chExt cx="4274726" cy="153435"/>
          </a:xfrm>
        </p:grpSpPr>
        <p:sp>
          <p:nvSpPr>
            <p:cNvPr name="Freeform 8" id="8"/>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9" id="9"/>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IT22069122 | CHANDUPA BANDARANAYAKE | 25-26J-010</a:t>
              </a:r>
              <a:r>
                <a:rPr lang="en-US" b="true" sz="1899">
                  <a:solidFill>
                    <a:srgbClr val="000000"/>
                  </a:solidFill>
                  <a:latin typeface="DM Sans Bold"/>
                  <a:ea typeface="DM Sans Bold"/>
                  <a:cs typeface="DM Sans Bold"/>
                  <a:sym typeface="DM Sans Bold"/>
                </a:rPr>
                <a:t> </a:t>
              </a:r>
            </a:p>
          </p:txBody>
        </p:sp>
      </p:grpSp>
      <p:sp>
        <p:nvSpPr>
          <p:cNvPr name="TextBox 10" id="10"/>
          <p:cNvSpPr txBox="true"/>
          <p:nvPr/>
        </p:nvSpPr>
        <p:spPr>
          <a:xfrm rot="0">
            <a:off x="1028700" y="1574980"/>
            <a:ext cx="16230600" cy="650923"/>
          </a:xfrm>
          <a:prstGeom prst="rect">
            <a:avLst/>
          </a:prstGeom>
        </p:spPr>
        <p:txBody>
          <a:bodyPr anchor="t" rtlCol="false" tIns="0" lIns="0" bIns="0" rIns="0">
            <a:spAutoFit/>
          </a:bodyPr>
          <a:lstStyle/>
          <a:p>
            <a:pPr algn="l">
              <a:lnSpc>
                <a:spcPts val="4757"/>
              </a:lnSpc>
            </a:pPr>
            <a:r>
              <a:rPr lang="en-US" sz="4172" b="true">
                <a:solidFill>
                  <a:srgbClr val="1C2120"/>
                </a:solidFill>
                <a:latin typeface="Poppins Bold"/>
                <a:ea typeface="Poppins Bold"/>
                <a:cs typeface="Poppins Bold"/>
                <a:sym typeface="Poppins Bold"/>
              </a:rPr>
              <a:t>System Design V1</a:t>
            </a:r>
          </a:p>
        </p:txBody>
      </p:sp>
    </p:spTree>
  </p:cSld>
  <p:clrMapOvr>
    <a:masterClrMapping/>
  </p:clrMapOvr>
  <p:transition spd="fast">
    <p:cover dir="rd"/>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173056" y="532454"/>
            <a:ext cx="10874673" cy="181596"/>
          </a:xfrm>
          <a:prstGeom prst="rect">
            <a:avLst/>
          </a:prstGeom>
        </p:spPr>
        <p:txBody>
          <a:bodyPr anchor="t" rtlCol="false" tIns="0" lIns="0" bIns="0" rIns="0">
            <a:spAutoFit/>
          </a:bodyPr>
          <a:lstStyle/>
          <a:p>
            <a:pPr algn="ctr">
              <a:lnSpc>
                <a:spcPts val="1394"/>
              </a:lnSpc>
            </a:pPr>
            <a:r>
              <a:rPr lang="en-US" b="true" sz="1290">
                <a:solidFill>
                  <a:srgbClr val="1C2120"/>
                </a:solidFill>
                <a:latin typeface="Poppins Bold"/>
                <a:ea typeface="Poppins Bold"/>
                <a:cs typeface="Poppins Bold"/>
                <a:sym typeface="Poppins Bold"/>
              </a:rPr>
              <a:t>INTELLIGENT UAV-ASSISTED DATA MULING WITH PRIORITY-BASED ROUTING IN DISCONNECTED SENSOR DEPLOYMENTS</a:t>
            </a:r>
            <a:r>
              <a:rPr lang="en-US" b="true" sz="1290">
                <a:solidFill>
                  <a:srgbClr val="1C2120"/>
                </a:solidFill>
                <a:latin typeface="Poppins Bold"/>
                <a:ea typeface="Poppins Bold"/>
                <a:cs typeface="Poppins Bold"/>
                <a:sym typeface="Poppins Bold"/>
              </a:rPr>
              <a:t> </a:t>
            </a:r>
          </a:p>
        </p:txBody>
      </p:sp>
      <p:grpSp>
        <p:nvGrpSpPr>
          <p:cNvPr name="Group 3" id="3"/>
          <p:cNvGrpSpPr/>
          <p:nvPr/>
        </p:nvGrpSpPr>
        <p:grpSpPr>
          <a:xfrm rot="0">
            <a:off x="1028700" y="446125"/>
            <a:ext cx="16230600" cy="582575"/>
            <a:chOff x="0" y="0"/>
            <a:chExt cx="4274726" cy="153435"/>
          </a:xfrm>
        </p:grpSpPr>
        <p:sp>
          <p:nvSpPr>
            <p:cNvPr name="Freeform 4" id="4"/>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5" id="5"/>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INTELLIGENT UAV-ASSISTED DATA MULING WITH PRIORITY-BASED ROUTING IN DISCONNECTED SENSOR DEPLOYMENTS </a:t>
              </a:r>
            </a:p>
          </p:txBody>
        </p:sp>
      </p:grpSp>
      <p:grpSp>
        <p:nvGrpSpPr>
          <p:cNvPr name="Group 6" id="6"/>
          <p:cNvGrpSpPr/>
          <p:nvPr/>
        </p:nvGrpSpPr>
        <p:grpSpPr>
          <a:xfrm rot="0">
            <a:off x="1028700" y="9260810"/>
            <a:ext cx="16230600" cy="582575"/>
            <a:chOff x="0" y="0"/>
            <a:chExt cx="4274726" cy="153435"/>
          </a:xfrm>
        </p:grpSpPr>
        <p:sp>
          <p:nvSpPr>
            <p:cNvPr name="Freeform 7" id="7"/>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8" id="8"/>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IT22069122 | CHANDUPA BANDARANAYAKE | 25-26J-010</a:t>
              </a:r>
              <a:r>
                <a:rPr lang="en-US" b="true" sz="1899">
                  <a:solidFill>
                    <a:srgbClr val="000000"/>
                  </a:solidFill>
                  <a:latin typeface="DM Sans Bold"/>
                  <a:ea typeface="DM Sans Bold"/>
                  <a:cs typeface="DM Sans Bold"/>
                  <a:sym typeface="DM Sans Bold"/>
                </a:rPr>
                <a:t> </a:t>
              </a:r>
            </a:p>
          </p:txBody>
        </p:sp>
      </p:grpSp>
      <p:sp>
        <p:nvSpPr>
          <p:cNvPr name="TextBox 9" id="9"/>
          <p:cNvSpPr txBox="true"/>
          <p:nvPr/>
        </p:nvSpPr>
        <p:spPr>
          <a:xfrm rot="0">
            <a:off x="1028700" y="1574980"/>
            <a:ext cx="16230600" cy="650923"/>
          </a:xfrm>
          <a:prstGeom prst="rect">
            <a:avLst/>
          </a:prstGeom>
        </p:spPr>
        <p:txBody>
          <a:bodyPr anchor="t" rtlCol="false" tIns="0" lIns="0" bIns="0" rIns="0">
            <a:spAutoFit/>
          </a:bodyPr>
          <a:lstStyle/>
          <a:p>
            <a:pPr algn="l">
              <a:lnSpc>
                <a:spcPts val="4757"/>
              </a:lnSpc>
            </a:pPr>
            <a:r>
              <a:rPr lang="en-US" sz="4172" b="true">
                <a:solidFill>
                  <a:srgbClr val="1C2120"/>
                </a:solidFill>
                <a:latin typeface="Poppins Bold"/>
                <a:ea typeface="Poppins Bold"/>
                <a:cs typeface="Poppins Bold"/>
                <a:sym typeface="Poppins Bold"/>
              </a:rPr>
              <a:t>System Design V1</a:t>
            </a:r>
          </a:p>
        </p:txBody>
      </p:sp>
      <p:sp>
        <p:nvSpPr>
          <p:cNvPr name="Freeform 10" id="10"/>
          <p:cNvSpPr/>
          <p:nvPr/>
        </p:nvSpPr>
        <p:spPr>
          <a:xfrm flipH="false" flipV="false" rot="0">
            <a:off x="2545598" y="2441528"/>
            <a:ext cx="13472350" cy="6358726"/>
          </a:xfrm>
          <a:custGeom>
            <a:avLst/>
            <a:gdLst/>
            <a:ahLst/>
            <a:cxnLst/>
            <a:rect r="r" b="b" t="t" l="l"/>
            <a:pathLst>
              <a:path h="6358726" w="13472350">
                <a:moveTo>
                  <a:pt x="0" y="0"/>
                </a:moveTo>
                <a:lnTo>
                  <a:pt x="13472351" y="0"/>
                </a:lnTo>
                <a:lnTo>
                  <a:pt x="13472351" y="6358726"/>
                </a:lnTo>
                <a:lnTo>
                  <a:pt x="0" y="6358726"/>
                </a:lnTo>
                <a:lnTo>
                  <a:pt x="0" y="0"/>
                </a:lnTo>
                <a:close/>
              </a:path>
            </a:pathLst>
          </a:custGeom>
          <a:blipFill>
            <a:blip r:embed="rId3"/>
            <a:stretch>
              <a:fillRect l="-3046" t="-7472" r="-2900" b="-6793"/>
            </a:stretch>
          </a:blipFill>
        </p:spPr>
      </p:sp>
    </p:spTree>
  </p:cSld>
  <p:clrMapOvr>
    <a:masterClrMapping/>
  </p:clrMapOvr>
  <p:transition spd="fast">
    <p:cover dir="rd"/>
  </p:transition>
</p:sld>
</file>

<file path=ppt/slides/slide28.xml><?xml version="1.0" encoding="utf-8"?>
<p:sld xmlns:p="http://schemas.openxmlformats.org/presentationml/2006/main" xmlns:a="http://schemas.openxmlformats.org/drawingml/2006/main">
  <p:cSld>
    <p:bg>
      <p:bgPr>
        <a:solidFill>
          <a:srgbClr val="AAD7D4"/>
        </a:solidFill>
      </p:bgPr>
    </p:bg>
    <p:spTree>
      <p:nvGrpSpPr>
        <p:cNvPr id="1" name=""/>
        <p:cNvGrpSpPr/>
        <p:nvPr/>
      </p:nvGrpSpPr>
      <p:grpSpPr>
        <a:xfrm>
          <a:off x="0" y="0"/>
          <a:ext cx="0" cy="0"/>
          <a:chOff x="0" y="0"/>
          <a:chExt cx="0" cy="0"/>
        </a:xfrm>
      </p:grpSpPr>
      <p:sp>
        <p:nvSpPr>
          <p:cNvPr name="TextBox 2" id="2"/>
          <p:cNvSpPr txBox="true"/>
          <p:nvPr/>
        </p:nvSpPr>
        <p:spPr>
          <a:xfrm rot="0">
            <a:off x="3182017" y="4815650"/>
            <a:ext cx="11923966" cy="789051"/>
          </a:xfrm>
          <a:prstGeom prst="rect">
            <a:avLst/>
          </a:prstGeom>
        </p:spPr>
        <p:txBody>
          <a:bodyPr anchor="t" rtlCol="false" tIns="0" lIns="0" bIns="0" rIns="0">
            <a:spAutoFit/>
          </a:bodyPr>
          <a:lstStyle/>
          <a:p>
            <a:pPr algn="ctr">
              <a:lnSpc>
                <a:spcPts val="5306"/>
              </a:lnSpc>
            </a:pPr>
            <a:r>
              <a:rPr lang="en-US" b="true" sz="6099">
                <a:solidFill>
                  <a:srgbClr val="1C2120"/>
                </a:solidFill>
                <a:latin typeface="Poppins Bold"/>
                <a:ea typeface="Poppins Bold"/>
                <a:cs typeface="Poppins Bold"/>
                <a:sym typeface="Poppins Bold"/>
              </a:rPr>
              <a:t>SUPPORTING ITEMS</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91026" cy="10287000"/>
          </a:xfrm>
          <a:custGeom>
            <a:avLst/>
            <a:gdLst/>
            <a:ahLst/>
            <a:cxnLst/>
            <a:rect r="r" b="b" t="t" l="l"/>
            <a:pathLst>
              <a:path h="10287000" w="18291026">
                <a:moveTo>
                  <a:pt x="0" y="0"/>
                </a:moveTo>
                <a:lnTo>
                  <a:pt x="18291026" y="0"/>
                </a:lnTo>
                <a:lnTo>
                  <a:pt x="18291026" y="10287000"/>
                </a:lnTo>
                <a:lnTo>
                  <a:pt x="0" y="10287000"/>
                </a:lnTo>
                <a:lnTo>
                  <a:pt x="0" y="0"/>
                </a:lnTo>
                <a:close/>
              </a:path>
            </a:pathLst>
          </a:custGeom>
          <a:blipFill>
            <a:blip r:embed="rId2">
              <a:alphaModFix amt="50000"/>
            </a:blip>
            <a:stretch>
              <a:fillRect l="0" t="-9232" r="0" b="-923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AAD7D4">
                <a:alpha val="55686"/>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9999128" y="7477008"/>
            <a:ext cx="7259591" cy="2312670"/>
          </a:xfrm>
          <a:prstGeom prst="rect">
            <a:avLst/>
          </a:prstGeom>
        </p:spPr>
        <p:txBody>
          <a:bodyPr anchor="t" rtlCol="false" tIns="0" lIns="0" bIns="0" rIns="0">
            <a:spAutoFit/>
          </a:bodyPr>
          <a:lstStyle/>
          <a:p>
            <a:pPr algn="l" marL="388618" indent="-194309" lvl="1">
              <a:lnSpc>
                <a:spcPts val="2699"/>
              </a:lnSpc>
              <a:buFont typeface="Arial"/>
              <a:buChar char="•"/>
            </a:pPr>
            <a:r>
              <a:rPr lang="en-US" sz="1799" spc="28">
                <a:solidFill>
                  <a:srgbClr val="000000"/>
                </a:solidFill>
                <a:latin typeface="DM Sans"/>
                <a:ea typeface="DM Sans"/>
                <a:cs typeface="DM Sans"/>
                <a:sym typeface="DM Sans"/>
              </a:rPr>
              <a:t>Pate</a:t>
            </a:r>
            <a:r>
              <a:rPr lang="en-US" sz="1799" spc="28" u="none">
                <a:solidFill>
                  <a:srgbClr val="000000"/>
                </a:solidFill>
                <a:latin typeface="DM Sans"/>
                <a:ea typeface="DM Sans"/>
                <a:cs typeface="DM Sans"/>
                <a:sym typeface="DM Sans"/>
              </a:rPr>
              <a:t>nt potential in cluster head election algorithm, BLE-triggered wake-up + ESP-NOW communication model, and integration of UAV as aerial auditor.</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Research outputs can be protected under software IP (dashboard + algorithms) and hardware design patents for sensor nodes.</a:t>
            </a:r>
          </a:p>
          <a:p>
            <a:pPr algn="l" marL="0" indent="0" lvl="0">
              <a:lnSpc>
                <a:spcPts val="2699"/>
              </a:lnSpc>
            </a:pPr>
          </a:p>
        </p:txBody>
      </p:sp>
      <p:sp>
        <p:nvSpPr>
          <p:cNvPr name="TextBox 7" id="7"/>
          <p:cNvSpPr txBox="true"/>
          <p:nvPr/>
        </p:nvSpPr>
        <p:spPr>
          <a:xfrm rot="0">
            <a:off x="1028119" y="7477008"/>
            <a:ext cx="7259591" cy="1979295"/>
          </a:xfrm>
          <a:prstGeom prst="rect">
            <a:avLst/>
          </a:prstGeom>
        </p:spPr>
        <p:txBody>
          <a:bodyPr anchor="t" rtlCol="false" tIns="0" lIns="0" bIns="0" rIns="0">
            <a:spAutoFit/>
          </a:bodyPr>
          <a:lstStyle/>
          <a:p>
            <a:pPr algn="l" marL="388618" indent="-194309" lvl="1">
              <a:lnSpc>
                <a:spcPts val="2699"/>
              </a:lnSpc>
              <a:buFont typeface="Arial"/>
              <a:buChar char="•"/>
            </a:pPr>
            <a:r>
              <a:rPr lang="en-US" sz="1799" spc="28">
                <a:solidFill>
                  <a:srgbClr val="000000"/>
                </a:solidFill>
                <a:latin typeface="DM Sans"/>
                <a:ea typeface="DM Sans"/>
                <a:cs typeface="DM Sans"/>
                <a:sym typeface="DM Sans"/>
              </a:rPr>
              <a:t>Prim</a:t>
            </a:r>
            <a:r>
              <a:rPr lang="en-US" sz="1799" spc="28" u="none">
                <a:solidFill>
                  <a:srgbClr val="000000"/>
                </a:solidFill>
                <a:latin typeface="DM Sans"/>
                <a:ea typeface="DM Sans"/>
                <a:cs typeface="DM Sans"/>
                <a:sym typeface="DM Sans"/>
              </a:rPr>
              <a:t>ary Customers: Environmental scientists, conservation NGOs, smart agriculture companies.</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Customer Needs: Reliable monitoring without infrastructure, energy efficient long deployments, security and trust aware data collection.</a:t>
            </a:r>
          </a:p>
          <a:p>
            <a:pPr algn="l" marL="0" indent="0" lvl="0">
              <a:lnSpc>
                <a:spcPts val="2699"/>
              </a:lnSpc>
            </a:pPr>
          </a:p>
        </p:txBody>
      </p:sp>
      <p:sp>
        <p:nvSpPr>
          <p:cNvPr name="TextBox 8" id="8"/>
          <p:cNvSpPr txBox="true"/>
          <p:nvPr/>
        </p:nvSpPr>
        <p:spPr>
          <a:xfrm rot="0">
            <a:off x="1028119" y="1573493"/>
            <a:ext cx="5085104" cy="466725"/>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Commercialization</a:t>
            </a:r>
          </a:p>
        </p:txBody>
      </p:sp>
      <p:sp>
        <p:nvSpPr>
          <p:cNvPr name="TextBox 9" id="9"/>
          <p:cNvSpPr txBox="true"/>
          <p:nvPr/>
        </p:nvSpPr>
        <p:spPr>
          <a:xfrm rot="0">
            <a:off x="1028700" y="2163963"/>
            <a:ext cx="7259591" cy="3979545"/>
          </a:xfrm>
          <a:prstGeom prst="rect">
            <a:avLst/>
          </a:prstGeom>
        </p:spPr>
        <p:txBody>
          <a:bodyPr anchor="t" rtlCol="false" tIns="0" lIns="0" bIns="0" rIns="0">
            <a:spAutoFit/>
          </a:bodyPr>
          <a:lstStyle/>
          <a:p>
            <a:pPr algn="l" marL="388618" indent="-194309" lvl="1">
              <a:lnSpc>
                <a:spcPts val="2699"/>
              </a:lnSpc>
              <a:buFont typeface="Arial"/>
              <a:buChar char="•"/>
            </a:pPr>
            <a:r>
              <a:rPr lang="en-US" sz="1799" spc="28">
                <a:solidFill>
                  <a:srgbClr val="000000"/>
                </a:solidFill>
                <a:latin typeface="DM Sans"/>
                <a:ea typeface="DM Sans"/>
                <a:cs typeface="DM Sans"/>
                <a:sym typeface="DM Sans"/>
              </a:rPr>
              <a:t>Applicabl</a:t>
            </a:r>
            <a:r>
              <a:rPr lang="en-US" sz="1799" spc="28" u="none">
                <a:solidFill>
                  <a:srgbClr val="000000"/>
                </a:solidFill>
                <a:latin typeface="DM Sans"/>
                <a:ea typeface="DM Sans"/>
                <a:cs typeface="DM Sans"/>
                <a:sym typeface="DM Sans"/>
              </a:rPr>
              <a:t>e in STEM researches, Geology and climate survey, offshore platforms, and remote agricultural zones.</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Modular sensor packs enable rapid deployment in different terrains (environmental, industrial, defense).</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Dr</a:t>
            </a:r>
            <a:r>
              <a:rPr lang="en-US" sz="1799" spc="28" u="none">
                <a:solidFill>
                  <a:srgbClr val="000000"/>
                </a:solidFill>
                <a:latin typeface="DM Sans"/>
                <a:ea typeface="DM Sans"/>
                <a:cs typeface="DM Sans"/>
                <a:sym typeface="DM Sans"/>
              </a:rPr>
              <a:t>one + WSN integration provides a delay-tolerant, infrastructure-free monitoring solution.</a:t>
            </a:r>
          </a:p>
          <a:p>
            <a:pPr algn="l" marL="388618" indent="-194309" lvl="1">
              <a:lnSpc>
                <a:spcPts val="2699"/>
              </a:lnSpc>
              <a:buFont typeface="Arial"/>
              <a:buChar char="•"/>
            </a:pPr>
            <a:r>
              <a:rPr lang="en-US" b="true" sz="1799" spc="28" u="none">
                <a:solidFill>
                  <a:srgbClr val="000000"/>
                </a:solidFill>
                <a:latin typeface="DM Sans Bold"/>
                <a:ea typeface="DM Sans Bold"/>
                <a:cs typeface="DM Sans Bold"/>
                <a:sym typeface="DM Sans Bold"/>
              </a:rPr>
              <a:t>P</a:t>
            </a:r>
            <a:r>
              <a:rPr lang="en-US" b="true" sz="1799" spc="28" u="none">
                <a:solidFill>
                  <a:srgbClr val="000000"/>
                </a:solidFill>
                <a:latin typeface="DM Sans Bold"/>
                <a:ea typeface="DM Sans Bold"/>
                <a:cs typeface="DM Sans Bold"/>
                <a:sym typeface="DM Sans Bold"/>
              </a:rPr>
              <a:t>otential commercial product:</a:t>
            </a:r>
            <a:r>
              <a:rPr lang="en-US" sz="1799" spc="28" u="none">
                <a:solidFill>
                  <a:srgbClr val="000000"/>
                </a:solidFill>
                <a:latin typeface="DM Sans"/>
                <a:ea typeface="DM Sans"/>
                <a:cs typeface="DM Sans"/>
                <a:sym typeface="DM Sans"/>
              </a:rPr>
              <a:t> “UAV-assisted Environmental Monitoring Kit” including sensor nodes, UAV module, and dashboard software.</a:t>
            </a:r>
          </a:p>
          <a:p>
            <a:pPr algn="l" marL="388618" indent="-194309" lvl="1">
              <a:lnSpc>
                <a:spcPts val="2699"/>
              </a:lnSpc>
              <a:buFont typeface="Arial"/>
              <a:buChar char="•"/>
            </a:pPr>
            <a:r>
              <a:rPr lang="en-US" b="true" sz="1799" spc="28" u="none">
                <a:solidFill>
                  <a:srgbClr val="000000"/>
                </a:solidFill>
                <a:latin typeface="DM Sans Bold"/>
                <a:ea typeface="DM Sans Bold"/>
                <a:cs typeface="DM Sans Bold"/>
                <a:sym typeface="DM Sans Bold"/>
              </a:rPr>
              <a:t>V</a:t>
            </a:r>
            <a:r>
              <a:rPr lang="en-US" b="true" sz="1799" spc="28" u="none">
                <a:solidFill>
                  <a:srgbClr val="000000"/>
                </a:solidFill>
                <a:latin typeface="DM Sans Bold"/>
                <a:ea typeface="DM Sans Bold"/>
                <a:cs typeface="DM Sans Bold"/>
                <a:sym typeface="DM Sans Bold"/>
              </a:rPr>
              <a:t>alue proposition: </a:t>
            </a:r>
            <a:r>
              <a:rPr lang="en-US" sz="1799" spc="28" u="none">
                <a:solidFill>
                  <a:srgbClr val="000000"/>
                </a:solidFill>
                <a:latin typeface="DM Sans"/>
                <a:ea typeface="DM Sans"/>
                <a:cs typeface="DM Sans"/>
                <a:sym typeface="DM Sans"/>
              </a:rPr>
              <a:t>Reliable, low-power monitoring in areas where no cellular/internet infrastructure exists.</a:t>
            </a:r>
          </a:p>
          <a:p>
            <a:pPr algn="l" marL="0" indent="0" lvl="0">
              <a:lnSpc>
                <a:spcPts val="2699"/>
              </a:lnSpc>
            </a:pPr>
          </a:p>
        </p:txBody>
      </p:sp>
      <p:sp>
        <p:nvSpPr>
          <p:cNvPr name="TextBox 10" id="10"/>
          <p:cNvSpPr txBox="true"/>
          <p:nvPr/>
        </p:nvSpPr>
        <p:spPr>
          <a:xfrm rot="0">
            <a:off x="10042957" y="1573493"/>
            <a:ext cx="5085104" cy="466725"/>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Budget</a:t>
            </a:r>
          </a:p>
        </p:txBody>
      </p:sp>
      <p:sp>
        <p:nvSpPr>
          <p:cNvPr name="TextBox 11" id="11"/>
          <p:cNvSpPr txBox="true"/>
          <p:nvPr/>
        </p:nvSpPr>
        <p:spPr>
          <a:xfrm rot="0">
            <a:off x="9999709" y="2163963"/>
            <a:ext cx="7259591" cy="4646295"/>
          </a:xfrm>
          <a:prstGeom prst="rect">
            <a:avLst/>
          </a:prstGeom>
        </p:spPr>
        <p:txBody>
          <a:bodyPr anchor="t" rtlCol="false" tIns="0" lIns="0" bIns="0" rIns="0">
            <a:spAutoFit/>
          </a:bodyPr>
          <a:lstStyle/>
          <a:p>
            <a:pPr algn="l" marL="388618" indent="-194309" lvl="1">
              <a:lnSpc>
                <a:spcPts val="2699"/>
              </a:lnSpc>
              <a:buFont typeface="Arial"/>
              <a:buChar char="•"/>
            </a:pPr>
            <a:r>
              <a:rPr lang="en-US" b="true" sz="1799" spc="28">
                <a:solidFill>
                  <a:srgbClr val="000000"/>
                </a:solidFill>
                <a:latin typeface="DM Sans Bold"/>
                <a:ea typeface="DM Sans Bold"/>
                <a:cs typeface="DM Sans Bold"/>
                <a:sym typeface="DM Sans Bold"/>
              </a:rPr>
              <a:t>Estimated Material Cost:</a:t>
            </a:r>
            <a:r>
              <a:rPr lang="en-US" sz="1799" spc="28">
                <a:solidFill>
                  <a:srgbClr val="000000"/>
                </a:solidFill>
                <a:latin typeface="DM Sans"/>
                <a:ea typeface="DM Sans"/>
                <a:cs typeface="DM Sans"/>
                <a:sym typeface="DM Sans"/>
              </a:rPr>
              <a:t> </a:t>
            </a:r>
            <a:r>
              <a:rPr lang="en-US" sz="1799" spc="28" u="none">
                <a:solidFill>
                  <a:srgbClr val="000000"/>
                </a:solidFill>
                <a:latin typeface="DM Sans"/>
                <a:ea typeface="DM Sans"/>
                <a:cs typeface="DM Sans"/>
                <a:sym typeface="DM Sans"/>
              </a:rPr>
              <a:t>ESP32-based nodes, BLE/ESP-NOW modules, sensors (ENS160, INMP441, HMC5883L, BME280, etc.), UAV with onboard SBC (Raspberry Pi/Jetson), solar charging units.</a:t>
            </a:r>
          </a:p>
          <a:p>
            <a:pPr algn="l" marL="388618" indent="-194309" lvl="1">
              <a:lnSpc>
                <a:spcPts val="2699"/>
              </a:lnSpc>
              <a:buFont typeface="Arial"/>
              <a:buChar char="•"/>
            </a:pPr>
            <a:r>
              <a:rPr lang="en-US" b="true" sz="1799" spc="28" u="none">
                <a:solidFill>
                  <a:srgbClr val="000000"/>
                </a:solidFill>
                <a:latin typeface="DM Sans Bold"/>
                <a:ea typeface="DM Sans Bold"/>
                <a:cs typeface="DM Sans Bold"/>
                <a:sym typeface="DM Sans Bold"/>
              </a:rPr>
              <a:t>Labor Cost:</a:t>
            </a:r>
            <a:r>
              <a:rPr lang="en-US" sz="1799" spc="28" u="none">
                <a:solidFill>
                  <a:srgbClr val="000000"/>
                </a:solidFill>
                <a:latin typeface="DM Sans"/>
                <a:ea typeface="DM Sans"/>
                <a:cs typeface="DM Sans"/>
                <a:sym typeface="DM Sans"/>
              </a:rPr>
              <a:t> Prototype assembly, firmware development, testing, and field trials.</a:t>
            </a:r>
          </a:p>
          <a:p>
            <a:pPr algn="l" marL="388618" indent="-194309" lvl="1">
              <a:lnSpc>
                <a:spcPts val="2699"/>
              </a:lnSpc>
              <a:buFont typeface="Arial"/>
              <a:buChar char="•"/>
            </a:pPr>
            <a:r>
              <a:rPr lang="en-US" b="true" sz="1799" spc="28" u="none">
                <a:solidFill>
                  <a:srgbClr val="000000"/>
                </a:solidFill>
                <a:latin typeface="DM Sans Bold"/>
                <a:ea typeface="DM Sans Bold"/>
                <a:cs typeface="DM Sans Bold"/>
                <a:sym typeface="DM Sans Bold"/>
              </a:rPr>
              <a:t>Cost Recovery Strategy:</a:t>
            </a:r>
          </a:p>
          <a:p>
            <a:pPr algn="l" marL="777237" indent="-259079" lvl="2">
              <a:lnSpc>
                <a:spcPts val="2699"/>
              </a:lnSpc>
              <a:buFont typeface="Arial"/>
              <a:buChar char="⚬"/>
            </a:pPr>
            <a:r>
              <a:rPr lang="en-US" b="true" sz="1799" spc="28" u="none">
                <a:solidFill>
                  <a:srgbClr val="000000"/>
                </a:solidFill>
                <a:latin typeface="DM Sans Bold"/>
                <a:ea typeface="DM Sans Bold"/>
                <a:cs typeface="DM Sans Bold"/>
                <a:sym typeface="DM Sans Bold"/>
              </a:rPr>
              <a:t>Pricing model: </a:t>
            </a:r>
            <a:r>
              <a:rPr lang="en-US" sz="1799" spc="28" u="none">
                <a:solidFill>
                  <a:srgbClr val="000000"/>
                </a:solidFill>
                <a:latin typeface="DM Sans"/>
                <a:ea typeface="DM Sans"/>
                <a:cs typeface="DM Sans"/>
                <a:sym typeface="DM Sans"/>
              </a:rPr>
              <a:t>Sell sensor node kits + UAV bundle + subscription for dashboard access.</a:t>
            </a:r>
          </a:p>
          <a:p>
            <a:pPr algn="l" marL="777237" indent="-259079" lvl="2">
              <a:lnSpc>
                <a:spcPts val="2699"/>
              </a:lnSpc>
              <a:buFont typeface="Arial"/>
              <a:buChar char="⚬"/>
            </a:pPr>
            <a:r>
              <a:rPr lang="en-US" b="true" sz="1799" spc="28" u="none">
                <a:solidFill>
                  <a:srgbClr val="000000"/>
                </a:solidFill>
                <a:latin typeface="DM Sans Bold"/>
                <a:ea typeface="DM Sans Bold"/>
                <a:cs typeface="DM Sans Bold"/>
                <a:sym typeface="DM Sans Bold"/>
              </a:rPr>
              <a:t>Target: </a:t>
            </a:r>
            <a:r>
              <a:rPr lang="en-US" sz="1799" spc="28" u="none">
                <a:solidFill>
                  <a:srgbClr val="000000"/>
                </a:solidFill>
                <a:latin typeface="DM Sans"/>
                <a:ea typeface="DM Sans"/>
                <a:cs typeface="DM Sans"/>
                <a:sym typeface="DM Sans"/>
              </a:rPr>
              <a:t>Research institutions, NGOs, government agencies, and defense contractors.</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Break-eve</a:t>
            </a:r>
            <a:r>
              <a:rPr lang="en-US" sz="1799" spc="28" u="none">
                <a:solidFill>
                  <a:srgbClr val="000000"/>
                </a:solidFill>
                <a:latin typeface="DM Sans"/>
                <a:ea typeface="DM Sans"/>
                <a:cs typeface="DM Sans"/>
                <a:sym typeface="DM Sans"/>
              </a:rPr>
              <a:t>n </a:t>
            </a:r>
            <a:r>
              <a:rPr lang="en-US" sz="1799" spc="28" u="none">
                <a:solidFill>
                  <a:srgbClr val="000000"/>
                </a:solidFill>
                <a:latin typeface="DM Sans"/>
                <a:ea typeface="DM Sans"/>
                <a:cs typeface="DM Sans"/>
                <a:sym typeface="DM Sans"/>
              </a:rPr>
              <a:t>through subscription-based services (data analytics, predictive maintenance, ecosystem monitoring).</a:t>
            </a:r>
          </a:p>
          <a:p>
            <a:pPr algn="l" marL="0" indent="0" lvl="0">
              <a:lnSpc>
                <a:spcPts val="2699"/>
              </a:lnSpc>
            </a:pPr>
          </a:p>
        </p:txBody>
      </p:sp>
      <p:sp>
        <p:nvSpPr>
          <p:cNvPr name="TextBox 12" id="12"/>
          <p:cNvSpPr txBox="true"/>
          <p:nvPr/>
        </p:nvSpPr>
        <p:spPr>
          <a:xfrm rot="0">
            <a:off x="1028119" y="6886458"/>
            <a:ext cx="5640592" cy="466725"/>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Target Market &amp; Customer Profile</a:t>
            </a:r>
          </a:p>
        </p:txBody>
      </p:sp>
      <p:sp>
        <p:nvSpPr>
          <p:cNvPr name="TextBox 13" id="13"/>
          <p:cNvSpPr txBox="true"/>
          <p:nvPr/>
        </p:nvSpPr>
        <p:spPr>
          <a:xfrm rot="0">
            <a:off x="10042376" y="6886458"/>
            <a:ext cx="6101176" cy="466725"/>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Intellectual Property Rights</a:t>
            </a:r>
          </a:p>
        </p:txBody>
      </p:sp>
      <p:grpSp>
        <p:nvGrpSpPr>
          <p:cNvPr name="Group 14" id="14"/>
          <p:cNvGrpSpPr/>
          <p:nvPr/>
        </p:nvGrpSpPr>
        <p:grpSpPr>
          <a:xfrm rot="0">
            <a:off x="1028700" y="446125"/>
            <a:ext cx="16230600" cy="582575"/>
            <a:chOff x="0" y="0"/>
            <a:chExt cx="4274726" cy="153435"/>
          </a:xfrm>
        </p:grpSpPr>
        <p:sp>
          <p:nvSpPr>
            <p:cNvPr name="Freeform 15" id="15"/>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16" id="16"/>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AUTONOMOUS MULTI-SENSOR ENVIRONMENTAL MONITORING NODE</a:t>
              </a:r>
            </a:p>
          </p:txBody>
        </p:sp>
      </p:gr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ransition spd="fast">
    <p:cover dir="d"/>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0.xml><?xml version="1.0" encoding="utf-8"?>
<p:sld xmlns:p="http://schemas.openxmlformats.org/presentationml/2006/main" xmlns:a="http://schemas.openxmlformats.org/drawingml/2006/main">
  <p:cSld>
    <p:bg>
      <p:bgPr>
        <a:solidFill>
          <a:srgbClr val="AAD7D4"/>
        </a:solidFill>
      </p:bgPr>
    </p:bg>
    <p:spTree>
      <p:nvGrpSpPr>
        <p:cNvPr id="1" name=""/>
        <p:cNvGrpSpPr/>
        <p:nvPr/>
      </p:nvGrpSpPr>
      <p:grpSpPr>
        <a:xfrm>
          <a:off x="0" y="0"/>
          <a:ext cx="0" cy="0"/>
          <a:chOff x="0" y="0"/>
          <a:chExt cx="0" cy="0"/>
        </a:xfrm>
      </p:grpSpPr>
      <p:sp>
        <p:nvSpPr>
          <p:cNvPr name="TextBox 2" id="2"/>
          <p:cNvSpPr txBox="true"/>
          <p:nvPr/>
        </p:nvSpPr>
        <p:spPr>
          <a:xfrm rot="0">
            <a:off x="3182017" y="4495328"/>
            <a:ext cx="11923966" cy="1563044"/>
          </a:xfrm>
          <a:prstGeom prst="rect">
            <a:avLst/>
          </a:prstGeom>
        </p:spPr>
        <p:txBody>
          <a:bodyPr anchor="t" rtlCol="false" tIns="0" lIns="0" bIns="0" rIns="0">
            <a:spAutoFit/>
          </a:bodyPr>
          <a:lstStyle/>
          <a:p>
            <a:pPr algn="ctr">
              <a:lnSpc>
                <a:spcPts val="10460"/>
              </a:lnSpc>
            </a:pPr>
            <a:r>
              <a:rPr lang="en-US" b="true" sz="12023">
                <a:solidFill>
                  <a:srgbClr val="1C2120"/>
                </a:solidFill>
                <a:latin typeface="Poppins Bold"/>
                <a:ea typeface="Poppins Bold"/>
                <a:cs typeface="Poppins Bold"/>
                <a:sym typeface="Poppins Bold"/>
              </a:rPr>
              <a:t>Q &amp; A</a:t>
            </a:r>
          </a:p>
        </p:txBody>
      </p:sp>
    </p:spTree>
  </p:cSld>
  <p:clrMapOvr>
    <a:masterClrMapping/>
  </p:clrMapOvr>
  <p:transition spd="fast">
    <p:cover dir="ru"/>
  </p:transition>
</p:sld>
</file>

<file path=ppt/slides/slide31.xml><?xml version="1.0" encoding="utf-8"?>
<p:sld xmlns:p="http://schemas.openxmlformats.org/presentationml/2006/main" xmlns:a="http://schemas.openxmlformats.org/drawingml/2006/main">
  <p:cSld>
    <p:bg>
      <p:bgPr>
        <a:solidFill>
          <a:srgbClr val="AAD7D4"/>
        </a:solidFill>
      </p:bgPr>
    </p:bg>
    <p:spTree>
      <p:nvGrpSpPr>
        <p:cNvPr id="1" name=""/>
        <p:cNvGrpSpPr/>
        <p:nvPr/>
      </p:nvGrpSpPr>
      <p:grpSpPr>
        <a:xfrm>
          <a:off x="0" y="0"/>
          <a:ext cx="0" cy="0"/>
          <a:chOff x="0" y="0"/>
          <a:chExt cx="0" cy="0"/>
        </a:xfrm>
      </p:grpSpPr>
      <p:sp>
        <p:nvSpPr>
          <p:cNvPr name="TextBox 2" id="2"/>
          <p:cNvSpPr txBox="true"/>
          <p:nvPr/>
        </p:nvSpPr>
        <p:spPr>
          <a:xfrm rot="0">
            <a:off x="3182017" y="4495328"/>
            <a:ext cx="11923966" cy="1563044"/>
          </a:xfrm>
          <a:prstGeom prst="rect">
            <a:avLst/>
          </a:prstGeom>
        </p:spPr>
        <p:txBody>
          <a:bodyPr anchor="t" rtlCol="false" tIns="0" lIns="0" bIns="0" rIns="0">
            <a:spAutoFit/>
          </a:bodyPr>
          <a:lstStyle/>
          <a:p>
            <a:pPr algn="ctr">
              <a:lnSpc>
                <a:spcPts val="10460"/>
              </a:lnSpc>
            </a:pPr>
            <a:r>
              <a:rPr lang="en-US" b="true" sz="12023">
                <a:solidFill>
                  <a:srgbClr val="1C2120"/>
                </a:solidFill>
                <a:latin typeface="Poppins Bold"/>
                <a:ea typeface="Poppins Bold"/>
                <a:cs typeface="Poppins Bold"/>
                <a:sym typeface="Poppins Bold"/>
              </a:rPr>
              <a:t>Thank you!</a:t>
            </a:r>
          </a:p>
        </p:txBody>
      </p:sp>
    </p:spTree>
  </p:cSld>
  <p:clrMapOvr>
    <a:masterClrMapping/>
  </p:clrMapOvr>
  <p:transition spd="fast">
    <p:cover di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AD7D4"/>
        </a:solidFill>
      </p:bgPr>
    </p:bg>
    <p:spTree>
      <p:nvGrpSpPr>
        <p:cNvPr id="1" name=""/>
        <p:cNvGrpSpPr/>
        <p:nvPr/>
      </p:nvGrpSpPr>
      <p:grpSpPr>
        <a:xfrm>
          <a:off x="0" y="0"/>
          <a:ext cx="0" cy="0"/>
          <a:chOff x="0" y="0"/>
          <a:chExt cx="0" cy="0"/>
        </a:xfrm>
      </p:grpSpPr>
      <p:grpSp>
        <p:nvGrpSpPr>
          <p:cNvPr name="Group 2" id="2"/>
          <p:cNvGrpSpPr/>
          <p:nvPr/>
        </p:nvGrpSpPr>
        <p:grpSpPr>
          <a:xfrm rot="0">
            <a:off x="4017417" y="6254510"/>
            <a:ext cx="10253167" cy="520439"/>
            <a:chOff x="0" y="0"/>
            <a:chExt cx="2700423" cy="137070"/>
          </a:xfrm>
        </p:grpSpPr>
        <p:sp>
          <p:nvSpPr>
            <p:cNvPr name="Freeform 3" id="3"/>
            <p:cNvSpPr/>
            <p:nvPr/>
          </p:nvSpPr>
          <p:spPr>
            <a:xfrm flipH="false" flipV="false" rot="0">
              <a:off x="0" y="0"/>
              <a:ext cx="2700423" cy="137070"/>
            </a:xfrm>
            <a:custGeom>
              <a:avLst/>
              <a:gdLst/>
              <a:ahLst/>
              <a:cxnLst/>
              <a:rect r="r" b="b" t="t" l="l"/>
              <a:pathLst>
                <a:path h="137070" w="2700423">
                  <a:moveTo>
                    <a:pt x="0" y="0"/>
                  </a:moveTo>
                  <a:lnTo>
                    <a:pt x="2700423" y="0"/>
                  </a:lnTo>
                  <a:lnTo>
                    <a:pt x="2700423" y="137070"/>
                  </a:lnTo>
                  <a:lnTo>
                    <a:pt x="0" y="137070"/>
                  </a:lnTo>
                  <a:close/>
                </a:path>
              </a:pathLst>
            </a:custGeom>
            <a:solidFill>
              <a:srgbClr val="AAD7D4"/>
            </a:solidFill>
            <a:ln w="28575" cap="sq">
              <a:solidFill>
                <a:srgbClr val="1C2120"/>
              </a:solidFill>
              <a:prstDash val="solid"/>
              <a:miter/>
            </a:ln>
          </p:spPr>
        </p:sp>
        <p:sp>
          <p:nvSpPr>
            <p:cNvPr name="TextBox 4" id="4"/>
            <p:cNvSpPr txBox="true"/>
            <p:nvPr/>
          </p:nvSpPr>
          <p:spPr>
            <a:xfrm>
              <a:off x="0" y="-38100"/>
              <a:ext cx="2700423" cy="1751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177114" y="0"/>
            <a:ext cx="2110886" cy="2814515"/>
          </a:xfrm>
          <a:custGeom>
            <a:avLst/>
            <a:gdLst/>
            <a:ahLst/>
            <a:cxnLst/>
            <a:rect r="r" b="b" t="t" l="l"/>
            <a:pathLst>
              <a:path h="2814515" w="2110886">
                <a:moveTo>
                  <a:pt x="0" y="0"/>
                </a:moveTo>
                <a:lnTo>
                  <a:pt x="2110886" y="0"/>
                </a:lnTo>
                <a:lnTo>
                  <a:pt x="2110886" y="2814515"/>
                </a:lnTo>
                <a:lnTo>
                  <a:pt x="0" y="2814515"/>
                </a:lnTo>
                <a:lnTo>
                  <a:pt x="0" y="0"/>
                </a:lnTo>
                <a:close/>
              </a:path>
            </a:pathLst>
          </a:custGeom>
          <a:blipFill>
            <a:blip r:embed="rId2"/>
            <a:stretch>
              <a:fillRect l="0" t="0" r="0" b="0"/>
            </a:stretch>
          </a:blipFill>
        </p:spPr>
      </p:sp>
      <p:sp>
        <p:nvSpPr>
          <p:cNvPr name="TextBox 6" id="6"/>
          <p:cNvSpPr txBox="true"/>
          <p:nvPr/>
        </p:nvSpPr>
        <p:spPr>
          <a:xfrm rot="0">
            <a:off x="3182017" y="3717093"/>
            <a:ext cx="11923966" cy="2122551"/>
          </a:xfrm>
          <a:prstGeom prst="rect">
            <a:avLst/>
          </a:prstGeom>
        </p:spPr>
        <p:txBody>
          <a:bodyPr anchor="t" rtlCol="false" tIns="0" lIns="0" bIns="0" rIns="0">
            <a:spAutoFit/>
          </a:bodyPr>
          <a:lstStyle/>
          <a:p>
            <a:pPr algn="ctr">
              <a:lnSpc>
                <a:spcPts val="5306"/>
              </a:lnSpc>
            </a:pPr>
            <a:r>
              <a:rPr lang="en-US" b="true" sz="6099">
                <a:solidFill>
                  <a:srgbClr val="1C2120"/>
                </a:solidFill>
                <a:latin typeface="Poppins Bold"/>
                <a:ea typeface="Poppins Bold"/>
                <a:cs typeface="Poppins Bold"/>
                <a:sym typeface="Poppins Bold"/>
              </a:rPr>
              <a:t>AUTONOMOUS MULTI-SENSOR ENVIRONMENTAL MONITORING NODE</a:t>
            </a:r>
          </a:p>
        </p:txBody>
      </p:sp>
      <p:sp>
        <p:nvSpPr>
          <p:cNvPr name="TextBox 7" id="7"/>
          <p:cNvSpPr txBox="true"/>
          <p:nvPr/>
        </p:nvSpPr>
        <p:spPr>
          <a:xfrm rot="0">
            <a:off x="4017417" y="6292610"/>
            <a:ext cx="10253167" cy="482339"/>
          </a:xfrm>
          <a:prstGeom prst="rect">
            <a:avLst/>
          </a:prstGeom>
        </p:spPr>
        <p:txBody>
          <a:bodyPr anchor="t" rtlCol="false" tIns="0" lIns="0" bIns="0" rIns="0">
            <a:spAutoFit/>
          </a:bodyPr>
          <a:lstStyle/>
          <a:p>
            <a:pPr algn="ctr">
              <a:lnSpc>
                <a:spcPts val="3445"/>
              </a:lnSpc>
            </a:pPr>
            <a:r>
              <a:rPr lang="en-US" sz="3445" spc="-68">
                <a:solidFill>
                  <a:srgbClr val="1C2120"/>
                </a:solidFill>
                <a:latin typeface="Poppins"/>
                <a:ea typeface="Poppins"/>
                <a:cs typeface="Poppins"/>
                <a:sym typeface="Poppins"/>
              </a:rPr>
              <a:t>COMPUTER SYSTEMS AND NETWORK ENGINEERING</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00759"/>
            <a:ext cx="16230600" cy="2128485"/>
            <a:chOff x="0" y="0"/>
            <a:chExt cx="5433327" cy="712528"/>
          </a:xfrm>
        </p:grpSpPr>
        <p:sp>
          <p:nvSpPr>
            <p:cNvPr name="Freeform 3" id="3"/>
            <p:cNvSpPr/>
            <p:nvPr/>
          </p:nvSpPr>
          <p:spPr>
            <a:xfrm flipH="false" flipV="false" rot="0">
              <a:off x="0" y="0"/>
              <a:ext cx="5433327" cy="712528"/>
            </a:xfrm>
            <a:custGeom>
              <a:avLst/>
              <a:gdLst/>
              <a:ahLst/>
              <a:cxnLst/>
              <a:rect r="r" b="b" t="t" l="l"/>
              <a:pathLst>
                <a:path h="712528" w="5433327">
                  <a:moveTo>
                    <a:pt x="23850" y="0"/>
                  </a:moveTo>
                  <a:lnTo>
                    <a:pt x="5409477" y="0"/>
                  </a:lnTo>
                  <a:cubicBezTo>
                    <a:pt x="5422649" y="0"/>
                    <a:pt x="5433327" y="10678"/>
                    <a:pt x="5433327" y="23850"/>
                  </a:cubicBezTo>
                  <a:lnTo>
                    <a:pt x="5433327" y="688678"/>
                  </a:lnTo>
                  <a:cubicBezTo>
                    <a:pt x="5433327" y="695004"/>
                    <a:pt x="5430814" y="701070"/>
                    <a:pt x="5426342" y="705543"/>
                  </a:cubicBezTo>
                  <a:cubicBezTo>
                    <a:pt x="5421869" y="710015"/>
                    <a:pt x="5415802" y="712528"/>
                    <a:pt x="5409477" y="712528"/>
                  </a:cubicBezTo>
                  <a:lnTo>
                    <a:pt x="23850" y="712528"/>
                  </a:lnTo>
                  <a:cubicBezTo>
                    <a:pt x="17524" y="712528"/>
                    <a:pt x="11458" y="710015"/>
                    <a:pt x="6985" y="705543"/>
                  </a:cubicBezTo>
                  <a:cubicBezTo>
                    <a:pt x="2513" y="701070"/>
                    <a:pt x="0" y="695004"/>
                    <a:pt x="0" y="688678"/>
                  </a:cubicBezTo>
                  <a:lnTo>
                    <a:pt x="0" y="23850"/>
                  </a:lnTo>
                  <a:cubicBezTo>
                    <a:pt x="0" y="17524"/>
                    <a:pt x="2513" y="11458"/>
                    <a:pt x="6985" y="6985"/>
                  </a:cubicBezTo>
                  <a:cubicBezTo>
                    <a:pt x="11458" y="2513"/>
                    <a:pt x="17524" y="0"/>
                    <a:pt x="23850" y="0"/>
                  </a:cubicBezTo>
                  <a:close/>
                </a:path>
              </a:pathLst>
            </a:custGeom>
            <a:solidFill>
              <a:srgbClr val="AAD7D4"/>
            </a:solidFill>
          </p:spPr>
        </p:sp>
        <p:sp>
          <p:nvSpPr>
            <p:cNvPr name="TextBox 4" id="4"/>
            <p:cNvSpPr txBox="true"/>
            <p:nvPr/>
          </p:nvSpPr>
          <p:spPr>
            <a:xfrm>
              <a:off x="0" y="85725"/>
              <a:ext cx="5433327" cy="62680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344441" y="1907219"/>
            <a:ext cx="1527578" cy="1470384"/>
          </a:xfrm>
          <a:custGeom>
            <a:avLst/>
            <a:gdLst/>
            <a:ahLst/>
            <a:cxnLst/>
            <a:rect r="r" b="b" t="t" l="l"/>
            <a:pathLst>
              <a:path h="1470384" w="1527578">
                <a:moveTo>
                  <a:pt x="0" y="0"/>
                </a:moveTo>
                <a:lnTo>
                  <a:pt x="1527577" y="0"/>
                </a:lnTo>
                <a:lnTo>
                  <a:pt x="1527577" y="1470384"/>
                </a:lnTo>
                <a:lnTo>
                  <a:pt x="0" y="1470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4079257"/>
            <a:ext cx="16230600" cy="2128485"/>
            <a:chOff x="0" y="0"/>
            <a:chExt cx="5433327" cy="712528"/>
          </a:xfrm>
        </p:grpSpPr>
        <p:sp>
          <p:nvSpPr>
            <p:cNvPr name="Freeform 7" id="7"/>
            <p:cNvSpPr/>
            <p:nvPr/>
          </p:nvSpPr>
          <p:spPr>
            <a:xfrm flipH="false" flipV="false" rot="0">
              <a:off x="0" y="0"/>
              <a:ext cx="5433327" cy="712528"/>
            </a:xfrm>
            <a:custGeom>
              <a:avLst/>
              <a:gdLst/>
              <a:ahLst/>
              <a:cxnLst/>
              <a:rect r="r" b="b" t="t" l="l"/>
              <a:pathLst>
                <a:path h="712528" w="5433327">
                  <a:moveTo>
                    <a:pt x="23850" y="0"/>
                  </a:moveTo>
                  <a:lnTo>
                    <a:pt x="5409477" y="0"/>
                  </a:lnTo>
                  <a:cubicBezTo>
                    <a:pt x="5422649" y="0"/>
                    <a:pt x="5433327" y="10678"/>
                    <a:pt x="5433327" y="23850"/>
                  </a:cubicBezTo>
                  <a:lnTo>
                    <a:pt x="5433327" y="688678"/>
                  </a:lnTo>
                  <a:cubicBezTo>
                    <a:pt x="5433327" y="695004"/>
                    <a:pt x="5430814" y="701070"/>
                    <a:pt x="5426342" y="705543"/>
                  </a:cubicBezTo>
                  <a:cubicBezTo>
                    <a:pt x="5421869" y="710015"/>
                    <a:pt x="5415802" y="712528"/>
                    <a:pt x="5409477" y="712528"/>
                  </a:cubicBezTo>
                  <a:lnTo>
                    <a:pt x="23850" y="712528"/>
                  </a:lnTo>
                  <a:cubicBezTo>
                    <a:pt x="17524" y="712528"/>
                    <a:pt x="11458" y="710015"/>
                    <a:pt x="6985" y="705543"/>
                  </a:cubicBezTo>
                  <a:cubicBezTo>
                    <a:pt x="2513" y="701070"/>
                    <a:pt x="0" y="695004"/>
                    <a:pt x="0" y="688678"/>
                  </a:cubicBezTo>
                  <a:lnTo>
                    <a:pt x="0" y="23850"/>
                  </a:lnTo>
                  <a:cubicBezTo>
                    <a:pt x="0" y="17524"/>
                    <a:pt x="2513" y="11458"/>
                    <a:pt x="6985" y="6985"/>
                  </a:cubicBezTo>
                  <a:cubicBezTo>
                    <a:pt x="11458" y="2513"/>
                    <a:pt x="17524" y="0"/>
                    <a:pt x="23850" y="0"/>
                  </a:cubicBezTo>
                  <a:close/>
                </a:path>
              </a:pathLst>
            </a:custGeom>
            <a:solidFill>
              <a:srgbClr val="AAD7D4"/>
            </a:solidFill>
          </p:spPr>
        </p:sp>
        <p:sp>
          <p:nvSpPr>
            <p:cNvPr name="TextBox 8" id="8"/>
            <p:cNvSpPr txBox="true"/>
            <p:nvPr/>
          </p:nvSpPr>
          <p:spPr>
            <a:xfrm>
              <a:off x="0" y="85725"/>
              <a:ext cx="5433327" cy="626803"/>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1028700" y="6560168"/>
            <a:ext cx="16230600" cy="2128485"/>
            <a:chOff x="0" y="0"/>
            <a:chExt cx="5433327" cy="712528"/>
          </a:xfrm>
        </p:grpSpPr>
        <p:sp>
          <p:nvSpPr>
            <p:cNvPr name="Freeform 10" id="10"/>
            <p:cNvSpPr/>
            <p:nvPr/>
          </p:nvSpPr>
          <p:spPr>
            <a:xfrm flipH="false" flipV="false" rot="0">
              <a:off x="0" y="0"/>
              <a:ext cx="5433327" cy="712528"/>
            </a:xfrm>
            <a:custGeom>
              <a:avLst/>
              <a:gdLst/>
              <a:ahLst/>
              <a:cxnLst/>
              <a:rect r="r" b="b" t="t" l="l"/>
              <a:pathLst>
                <a:path h="712528" w="5433327">
                  <a:moveTo>
                    <a:pt x="23850" y="0"/>
                  </a:moveTo>
                  <a:lnTo>
                    <a:pt x="5409477" y="0"/>
                  </a:lnTo>
                  <a:cubicBezTo>
                    <a:pt x="5422649" y="0"/>
                    <a:pt x="5433327" y="10678"/>
                    <a:pt x="5433327" y="23850"/>
                  </a:cubicBezTo>
                  <a:lnTo>
                    <a:pt x="5433327" y="688678"/>
                  </a:lnTo>
                  <a:cubicBezTo>
                    <a:pt x="5433327" y="695004"/>
                    <a:pt x="5430814" y="701070"/>
                    <a:pt x="5426342" y="705543"/>
                  </a:cubicBezTo>
                  <a:cubicBezTo>
                    <a:pt x="5421869" y="710015"/>
                    <a:pt x="5415802" y="712528"/>
                    <a:pt x="5409477" y="712528"/>
                  </a:cubicBezTo>
                  <a:lnTo>
                    <a:pt x="23850" y="712528"/>
                  </a:lnTo>
                  <a:cubicBezTo>
                    <a:pt x="17524" y="712528"/>
                    <a:pt x="11458" y="710015"/>
                    <a:pt x="6985" y="705543"/>
                  </a:cubicBezTo>
                  <a:cubicBezTo>
                    <a:pt x="2513" y="701070"/>
                    <a:pt x="0" y="695004"/>
                    <a:pt x="0" y="688678"/>
                  </a:cubicBezTo>
                  <a:lnTo>
                    <a:pt x="0" y="23850"/>
                  </a:lnTo>
                  <a:cubicBezTo>
                    <a:pt x="0" y="17524"/>
                    <a:pt x="2513" y="11458"/>
                    <a:pt x="6985" y="6985"/>
                  </a:cubicBezTo>
                  <a:cubicBezTo>
                    <a:pt x="11458" y="2513"/>
                    <a:pt x="17524" y="0"/>
                    <a:pt x="23850" y="0"/>
                  </a:cubicBezTo>
                  <a:close/>
                </a:path>
              </a:pathLst>
            </a:custGeom>
            <a:solidFill>
              <a:srgbClr val="AAD7D4"/>
            </a:solidFill>
          </p:spPr>
        </p:sp>
        <p:sp>
          <p:nvSpPr>
            <p:cNvPr name="TextBox 11" id="11"/>
            <p:cNvSpPr txBox="true"/>
            <p:nvPr/>
          </p:nvSpPr>
          <p:spPr>
            <a:xfrm>
              <a:off x="0" y="85725"/>
              <a:ext cx="5433327" cy="626803"/>
            </a:xfrm>
            <a:prstGeom prst="rect">
              <a:avLst/>
            </a:prstGeom>
          </p:spPr>
          <p:txBody>
            <a:bodyPr anchor="ctr" rtlCol="false" tIns="50800" lIns="50800" bIns="50800" rIns="50800"/>
            <a:lstStyle/>
            <a:p>
              <a:pPr algn="ctr">
                <a:lnSpc>
                  <a:spcPts val="1925"/>
                </a:lnSpc>
              </a:pPr>
            </a:p>
          </p:txBody>
        </p:sp>
      </p:grpSp>
      <p:sp>
        <p:nvSpPr>
          <p:cNvPr name="Freeform 12" id="12"/>
          <p:cNvSpPr/>
          <p:nvPr/>
        </p:nvSpPr>
        <p:spPr>
          <a:xfrm flipH="false" flipV="false" rot="0">
            <a:off x="1473130" y="6823857"/>
            <a:ext cx="1270200" cy="1555924"/>
          </a:xfrm>
          <a:custGeom>
            <a:avLst/>
            <a:gdLst/>
            <a:ahLst/>
            <a:cxnLst/>
            <a:rect r="r" b="b" t="t" l="l"/>
            <a:pathLst>
              <a:path h="1555924" w="1270200">
                <a:moveTo>
                  <a:pt x="0" y="0"/>
                </a:moveTo>
                <a:lnTo>
                  <a:pt x="1270200" y="0"/>
                </a:lnTo>
                <a:lnTo>
                  <a:pt x="1270200" y="1555924"/>
                </a:lnTo>
                <a:lnTo>
                  <a:pt x="0" y="1555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28700" y="446125"/>
            <a:ext cx="16230600" cy="582575"/>
            <a:chOff x="0" y="0"/>
            <a:chExt cx="4274726" cy="153435"/>
          </a:xfrm>
        </p:grpSpPr>
        <p:sp>
          <p:nvSpPr>
            <p:cNvPr name="Freeform 14" id="14"/>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15" id="15"/>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AUTONOMOUS MULTI-SENSOR ENVIRONMENTAL MONITORING NODE</a:t>
              </a:r>
            </a:p>
          </p:txBody>
        </p:sp>
      </p:grpSp>
      <p:grpSp>
        <p:nvGrpSpPr>
          <p:cNvPr name="Group 16" id="16"/>
          <p:cNvGrpSpPr/>
          <p:nvPr/>
        </p:nvGrpSpPr>
        <p:grpSpPr>
          <a:xfrm rot="0">
            <a:off x="1028700" y="9260810"/>
            <a:ext cx="16230600" cy="582575"/>
            <a:chOff x="0" y="0"/>
            <a:chExt cx="4274726" cy="153435"/>
          </a:xfrm>
        </p:grpSpPr>
        <p:sp>
          <p:nvSpPr>
            <p:cNvPr name="Freeform 17" id="17"/>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18" id="18"/>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IT22360496 | WICKRAMA ARACHCHI D R | 25-26J-010</a:t>
              </a:r>
            </a:p>
          </p:txBody>
        </p:sp>
      </p:grpSp>
      <p:sp>
        <p:nvSpPr>
          <p:cNvPr name="Freeform 19" id="19"/>
          <p:cNvSpPr/>
          <p:nvPr/>
        </p:nvSpPr>
        <p:spPr>
          <a:xfrm flipH="false" flipV="false" rot="0">
            <a:off x="1344441" y="4347274"/>
            <a:ext cx="1527578" cy="1547270"/>
          </a:xfrm>
          <a:custGeom>
            <a:avLst/>
            <a:gdLst/>
            <a:ahLst/>
            <a:cxnLst/>
            <a:rect r="r" b="b" t="t" l="l"/>
            <a:pathLst>
              <a:path h="1547270" w="1527578">
                <a:moveTo>
                  <a:pt x="0" y="0"/>
                </a:moveTo>
                <a:lnTo>
                  <a:pt x="1527577" y="0"/>
                </a:lnTo>
                <a:lnTo>
                  <a:pt x="1527577" y="1547270"/>
                </a:lnTo>
                <a:lnTo>
                  <a:pt x="0" y="15472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3002807" y="2223787"/>
            <a:ext cx="13989018" cy="1312545"/>
          </a:xfrm>
          <a:prstGeom prst="rect">
            <a:avLst/>
          </a:prstGeom>
        </p:spPr>
        <p:txBody>
          <a:bodyPr anchor="t" rtlCol="false" tIns="0" lIns="0" bIns="0" rIns="0">
            <a:spAutoFit/>
          </a:bodyPr>
          <a:lstStyle/>
          <a:p>
            <a:pPr algn="just" marL="388618" indent="-194309" lvl="1">
              <a:lnSpc>
                <a:spcPts val="2699"/>
              </a:lnSpc>
              <a:buFont typeface="Arial"/>
              <a:buChar char="•"/>
            </a:pPr>
            <a:r>
              <a:rPr lang="en-US" sz="1799" spc="28">
                <a:solidFill>
                  <a:srgbClr val="1C2120"/>
                </a:solidFill>
                <a:latin typeface="DM Sans"/>
                <a:ea typeface="DM Sans"/>
                <a:cs typeface="DM Sans"/>
                <a:sym typeface="DM Sans"/>
              </a:rPr>
              <a:t>Existing Wireless Sens</a:t>
            </a:r>
            <a:r>
              <a:rPr lang="en-US" sz="1799" spc="28" u="none">
                <a:solidFill>
                  <a:srgbClr val="1C2120"/>
                </a:solidFill>
                <a:latin typeface="DM Sans"/>
                <a:ea typeface="DM Sans"/>
                <a:cs typeface="DM Sans"/>
                <a:sym typeface="DM Sans"/>
              </a:rPr>
              <a:t>or Network nodes deployed in disconnected zones often fail to achieve long-term autonomy due to poor power management and inefficient on-node data handling.</a:t>
            </a:r>
          </a:p>
          <a:p>
            <a:pPr algn="just" marL="388618" indent="-194309" lvl="1">
              <a:lnSpc>
                <a:spcPts val="2699"/>
              </a:lnSpc>
              <a:buFont typeface="Arial"/>
              <a:buChar char="•"/>
            </a:pPr>
            <a:r>
              <a:rPr lang="en-US" sz="1799" spc="28" u="none">
                <a:solidFill>
                  <a:srgbClr val="1C2120"/>
                </a:solidFill>
                <a:latin typeface="DM Sans"/>
                <a:ea typeface="DM Sans"/>
                <a:cs typeface="DM Sans"/>
                <a:sym typeface="DM Sans"/>
              </a:rPr>
              <a:t>Current compression strategies in constrained devices are underexplored – most rely on either no compression or basic entropy methods without rigorous evaluation for energy vs. performance trade-offs.</a:t>
            </a:r>
          </a:p>
        </p:txBody>
      </p:sp>
      <p:sp>
        <p:nvSpPr>
          <p:cNvPr name="TextBox 21" id="21"/>
          <p:cNvSpPr txBox="true"/>
          <p:nvPr/>
        </p:nvSpPr>
        <p:spPr>
          <a:xfrm rot="0">
            <a:off x="3152413" y="1738012"/>
            <a:ext cx="7107911" cy="428625"/>
          </a:xfrm>
          <a:prstGeom prst="rect">
            <a:avLst/>
          </a:prstGeom>
        </p:spPr>
        <p:txBody>
          <a:bodyPr anchor="t" rtlCol="false" tIns="0" lIns="0" bIns="0" rIns="0">
            <a:spAutoFit/>
          </a:bodyPr>
          <a:lstStyle/>
          <a:p>
            <a:pPr algn="just" marL="0" indent="0" lvl="0">
              <a:lnSpc>
                <a:spcPts val="3374"/>
              </a:lnSpc>
              <a:spcBef>
                <a:spcPct val="0"/>
              </a:spcBef>
            </a:pPr>
            <a:r>
              <a:rPr lang="en-US" b="true" sz="2499" spc="39">
                <a:solidFill>
                  <a:srgbClr val="1C2120"/>
                </a:solidFill>
                <a:latin typeface="Poppins Bold"/>
                <a:ea typeface="Poppins Bold"/>
                <a:cs typeface="Poppins Bold"/>
                <a:sym typeface="Poppins Bold"/>
              </a:rPr>
              <a:t>Kn</a:t>
            </a:r>
            <a:r>
              <a:rPr lang="en-US" b="true" sz="2499" spc="39" u="none">
                <a:solidFill>
                  <a:srgbClr val="1C2120"/>
                </a:solidFill>
                <a:latin typeface="Poppins Bold"/>
                <a:ea typeface="Poppins Bold"/>
                <a:cs typeface="Poppins Bold"/>
                <a:sym typeface="Poppins Bold"/>
              </a:rPr>
              <a:t>owledge Gap or Problem Definition</a:t>
            </a:r>
          </a:p>
        </p:txBody>
      </p:sp>
      <p:sp>
        <p:nvSpPr>
          <p:cNvPr name="TextBox 22" id="22"/>
          <p:cNvSpPr txBox="true"/>
          <p:nvPr/>
        </p:nvSpPr>
        <p:spPr>
          <a:xfrm rot="0">
            <a:off x="3002807" y="4868227"/>
            <a:ext cx="13989018" cy="979170"/>
          </a:xfrm>
          <a:prstGeom prst="rect">
            <a:avLst/>
          </a:prstGeom>
        </p:spPr>
        <p:txBody>
          <a:bodyPr anchor="t" rtlCol="false" tIns="0" lIns="0" bIns="0" rIns="0">
            <a:spAutoFit/>
          </a:bodyPr>
          <a:lstStyle/>
          <a:p>
            <a:pPr algn="just" marL="388618" indent="-194309" lvl="1">
              <a:lnSpc>
                <a:spcPts val="2699"/>
              </a:lnSpc>
              <a:buFont typeface="Arial"/>
              <a:buChar char="•"/>
            </a:pPr>
            <a:r>
              <a:rPr lang="en-US" sz="1799" spc="28">
                <a:solidFill>
                  <a:srgbClr val="1C2120"/>
                </a:solidFill>
                <a:latin typeface="DM Sans"/>
                <a:ea typeface="DM Sans"/>
                <a:cs typeface="DM Sans"/>
                <a:sym typeface="DM Sans"/>
              </a:rPr>
              <a:t>Nodes consume excessive en</a:t>
            </a:r>
            <a:r>
              <a:rPr lang="en-US" sz="1799" spc="28" u="none">
                <a:solidFill>
                  <a:srgbClr val="1C2120"/>
                </a:solidFill>
                <a:latin typeface="DM Sans"/>
                <a:ea typeface="DM Sans"/>
                <a:cs typeface="DM Sans"/>
                <a:sym typeface="DM Sans"/>
              </a:rPr>
              <a:t>ergy under single-mode operation; many systems collapse in weeks or months.</a:t>
            </a:r>
          </a:p>
          <a:p>
            <a:pPr algn="just" marL="388618" indent="-194309" lvl="1">
              <a:lnSpc>
                <a:spcPts val="2699"/>
              </a:lnSpc>
              <a:buFont typeface="Arial"/>
              <a:buChar char="•"/>
            </a:pPr>
            <a:r>
              <a:rPr lang="en-US" sz="1799" spc="28" u="none">
                <a:solidFill>
                  <a:srgbClr val="1C2120"/>
                </a:solidFill>
                <a:latin typeface="DM Sans"/>
                <a:ea typeface="DM Sans"/>
                <a:cs typeface="DM Sans"/>
                <a:sym typeface="DM Sans"/>
              </a:rPr>
              <a:t>Data transmission without compression wastes bandwidth and increases latency in UAV ferrying.</a:t>
            </a:r>
          </a:p>
          <a:p>
            <a:pPr algn="just" marL="388618" indent="-194309" lvl="1">
              <a:lnSpc>
                <a:spcPts val="2699"/>
              </a:lnSpc>
              <a:buFont typeface="Arial"/>
              <a:buChar char="•"/>
            </a:pPr>
            <a:r>
              <a:rPr lang="en-US" sz="1799" spc="28" u="none">
                <a:solidFill>
                  <a:srgbClr val="1C2120"/>
                </a:solidFill>
                <a:latin typeface="DM Sans"/>
                <a:ea typeface="DM Sans"/>
                <a:cs typeface="DM Sans"/>
                <a:sym typeface="DM Sans"/>
              </a:rPr>
              <a:t>No comparative study exists showing which entropy-based compression is better suited for ESP32-class hardware in WSNs.</a:t>
            </a:r>
          </a:p>
        </p:txBody>
      </p:sp>
      <p:sp>
        <p:nvSpPr>
          <p:cNvPr name="TextBox 23" id="23"/>
          <p:cNvSpPr txBox="true"/>
          <p:nvPr/>
        </p:nvSpPr>
        <p:spPr>
          <a:xfrm rot="0">
            <a:off x="3152413" y="4382452"/>
            <a:ext cx="6020162" cy="428625"/>
          </a:xfrm>
          <a:prstGeom prst="rect">
            <a:avLst/>
          </a:prstGeom>
        </p:spPr>
        <p:txBody>
          <a:bodyPr anchor="t" rtlCol="false" tIns="0" lIns="0" bIns="0" rIns="0">
            <a:spAutoFit/>
          </a:bodyPr>
          <a:lstStyle/>
          <a:p>
            <a:pPr algn="just" marL="0" indent="0" lvl="0">
              <a:lnSpc>
                <a:spcPts val="3374"/>
              </a:lnSpc>
              <a:spcBef>
                <a:spcPct val="0"/>
              </a:spcBef>
            </a:pPr>
            <a:r>
              <a:rPr lang="en-US" b="true" sz="2499" spc="39">
                <a:solidFill>
                  <a:srgbClr val="1C2120"/>
                </a:solidFill>
                <a:latin typeface="Poppins Bold"/>
                <a:ea typeface="Poppins Bold"/>
                <a:cs typeface="Poppins Bold"/>
                <a:sym typeface="Poppins Bold"/>
              </a:rPr>
              <a:t>Shortcomings of Existing Systems</a:t>
            </a:r>
          </a:p>
        </p:txBody>
      </p:sp>
      <p:sp>
        <p:nvSpPr>
          <p:cNvPr name="TextBox 24" id="24"/>
          <p:cNvSpPr txBox="true"/>
          <p:nvPr/>
        </p:nvSpPr>
        <p:spPr>
          <a:xfrm rot="0">
            <a:off x="3002807" y="7182204"/>
            <a:ext cx="13989018" cy="1312545"/>
          </a:xfrm>
          <a:prstGeom prst="rect">
            <a:avLst/>
          </a:prstGeom>
        </p:spPr>
        <p:txBody>
          <a:bodyPr anchor="t" rtlCol="false" tIns="0" lIns="0" bIns="0" rIns="0">
            <a:spAutoFit/>
          </a:bodyPr>
          <a:lstStyle/>
          <a:p>
            <a:pPr algn="just" marL="388618" indent="-194309" lvl="1">
              <a:lnSpc>
                <a:spcPts val="2699"/>
              </a:lnSpc>
              <a:buFont typeface="Arial"/>
              <a:buChar char="•"/>
            </a:pPr>
            <a:r>
              <a:rPr lang="en-US" sz="1799" spc="28">
                <a:solidFill>
                  <a:srgbClr val="1C2120"/>
                </a:solidFill>
                <a:latin typeface="DM Sans"/>
                <a:ea typeface="DM Sans"/>
                <a:cs typeface="DM Sans"/>
                <a:sym typeface="DM Sans"/>
              </a:rPr>
              <a:t>Introduce a Power Management Engine with thre</a:t>
            </a:r>
            <a:r>
              <a:rPr lang="en-US" sz="1799" spc="28" u="none">
                <a:solidFill>
                  <a:srgbClr val="1C2120"/>
                </a:solidFill>
                <a:latin typeface="DM Sans"/>
                <a:ea typeface="DM Sans"/>
                <a:cs typeface="DM Sans"/>
                <a:sym typeface="DM Sans"/>
              </a:rPr>
              <a:t>e adaptive modes for longevity and self-healing.</a:t>
            </a:r>
          </a:p>
          <a:p>
            <a:pPr algn="just" marL="388618" indent="-194309" lvl="1">
              <a:lnSpc>
                <a:spcPts val="2699"/>
              </a:lnSpc>
              <a:buFont typeface="Arial"/>
              <a:buChar char="•"/>
            </a:pPr>
            <a:r>
              <a:rPr lang="en-US" sz="1799" spc="28" u="none">
                <a:solidFill>
                  <a:srgbClr val="1C2120"/>
                </a:solidFill>
                <a:latin typeface="DM Sans"/>
                <a:ea typeface="DM Sans"/>
                <a:cs typeface="DM Sans"/>
                <a:sym typeface="DM Sans"/>
              </a:rPr>
              <a:t>Evalu</a:t>
            </a:r>
            <a:r>
              <a:rPr lang="en-US" sz="1799" spc="28" u="none">
                <a:solidFill>
                  <a:srgbClr val="1C2120"/>
                </a:solidFill>
                <a:latin typeface="DM Sans"/>
                <a:ea typeface="DM Sans"/>
                <a:cs typeface="DM Sans"/>
                <a:sym typeface="DM Sans"/>
              </a:rPr>
              <a:t>ate Huffman vs. LZ-family compression directly on ESP32-S3 to provide evidence-based guidance on the most energy-efficient approach for resource-constrained WSN nodes.</a:t>
            </a:r>
          </a:p>
          <a:p>
            <a:pPr algn="just" marL="388618" indent="-194309" lvl="1">
              <a:lnSpc>
                <a:spcPts val="2699"/>
              </a:lnSpc>
              <a:buFont typeface="Arial"/>
              <a:buChar char="•"/>
            </a:pPr>
            <a:r>
              <a:rPr lang="en-US" sz="1799" spc="28" u="none">
                <a:solidFill>
                  <a:srgbClr val="1C2120"/>
                </a:solidFill>
                <a:latin typeface="DM Sans"/>
                <a:ea typeface="DM Sans"/>
                <a:cs typeface="DM Sans"/>
                <a:sym typeface="DM Sans"/>
              </a:rPr>
              <a:t>This fills a research gap by combining power-aware design + practical compression benchmarking for disconnected WSNs.</a:t>
            </a:r>
          </a:p>
        </p:txBody>
      </p:sp>
      <p:sp>
        <p:nvSpPr>
          <p:cNvPr name="TextBox 25" id="25"/>
          <p:cNvSpPr txBox="true"/>
          <p:nvPr/>
        </p:nvSpPr>
        <p:spPr>
          <a:xfrm rot="0">
            <a:off x="3152413" y="6693518"/>
            <a:ext cx="6020162" cy="428625"/>
          </a:xfrm>
          <a:prstGeom prst="rect">
            <a:avLst/>
          </a:prstGeom>
        </p:spPr>
        <p:txBody>
          <a:bodyPr anchor="t" rtlCol="false" tIns="0" lIns="0" bIns="0" rIns="0">
            <a:spAutoFit/>
          </a:bodyPr>
          <a:lstStyle/>
          <a:p>
            <a:pPr algn="just" marL="0" indent="0" lvl="0">
              <a:lnSpc>
                <a:spcPts val="3374"/>
              </a:lnSpc>
              <a:spcBef>
                <a:spcPct val="0"/>
              </a:spcBef>
            </a:pPr>
            <a:r>
              <a:rPr lang="en-US" b="true" sz="2499" spc="39">
                <a:solidFill>
                  <a:srgbClr val="1C2120"/>
                </a:solidFill>
                <a:latin typeface="Poppins Bold"/>
                <a:ea typeface="Poppins Bold"/>
                <a:cs typeface="Poppins Bold"/>
                <a:sym typeface="Poppins Bold"/>
              </a:rPr>
              <a:t>Proposed Solution</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5405" y="-5126096"/>
            <a:ext cx="21178810" cy="21178810"/>
          </a:xfrm>
          <a:custGeom>
            <a:avLst/>
            <a:gdLst/>
            <a:ahLst/>
            <a:cxnLst/>
            <a:rect r="r" b="b" t="t" l="l"/>
            <a:pathLst>
              <a:path h="21178810" w="21178810">
                <a:moveTo>
                  <a:pt x="0" y="0"/>
                </a:moveTo>
                <a:lnTo>
                  <a:pt x="21178810" y="0"/>
                </a:lnTo>
                <a:lnTo>
                  <a:pt x="21178810" y="21178810"/>
                </a:lnTo>
                <a:lnTo>
                  <a:pt x="0" y="21178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086205" y="5666845"/>
            <a:ext cx="7259591" cy="2646045"/>
          </a:xfrm>
          <a:prstGeom prst="rect">
            <a:avLst/>
          </a:prstGeom>
        </p:spPr>
        <p:txBody>
          <a:bodyPr anchor="t" rtlCol="false" tIns="0" lIns="0" bIns="0" rIns="0">
            <a:spAutoFit/>
          </a:bodyPr>
          <a:lstStyle/>
          <a:p>
            <a:pPr algn="l" marL="388618" indent="-194309" lvl="1">
              <a:lnSpc>
                <a:spcPts val="2699"/>
              </a:lnSpc>
              <a:buFont typeface="Arial"/>
              <a:buChar char="•"/>
            </a:pPr>
            <a:r>
              <a:rPr lang="en-US" b="true" sz="1799" spc="28">
                <a:solidFill>
                  <a:srgbClr val="000000"/>
                </a:solidFill>
                <a:latin typeface="DM Sans Bold"/>
                <a:ea typeface="DM Sans Bold"/>
                <a:cs typeface="DM Sans Bold"/>
                <a:sym typeface="DM Sans Bold"/>
              </a:rPr>
              <a:t>Data</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Synthetic and open environmental datasets (climate, acoustic, gas readings) available from repositories (e.g., IEEE Dataport, UCI).</a:t>
            </a:r>
          </a:p>
          <a:p>
            <a:pPr algn="l" marL="388618" indent="-194309" lvl="1">
              <a:lnSpc>
                <a:spcPts val="2699"/>
              </a:lnSpc>
              <a:buFont typeface="Arial"/>
              <a:buChar char="•"/>
            </a:pPr>
            <a:r>
              <a:rPr lang="en-US" b="true" sz="1799" spc="28" u="none">
                <a:solidFill>
                  <a:srgbClr val="000000"/>
                </a:solidFill>
                <a:latin typeface="DM Sans Bold"/>
                <a:ea typeface="DM Sans Bold"/>
                <a:cs typeface="DM Sans Bold"/>
                <a:sym typeface="DM Sans Bold"/>
              </a:rPr>
              <a:t>Ethics</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No personal/sensitive data involved. Environmental sensing only → no ethical clearance needed.</a:t>
            </a:r>
          </a:p>
          <a:p>
            <a:pPr algn="l" marL="0" indent="0" lvl="0">
              <a:lnSpc>
                <a:spcPts val="2699"/>
              </a:lnSpc>
            </a:pPr>
          </a:p>
        </p:txBody>
      </p:sp>
      <p:sp>
        <p:nvSpPr>
          <p:cNvPr name="TextBox 4" id="4"/>
          <p:cNvSpPr txBox="true"/>
          <p:nvPr/>
        </p:nvSpPr>
        <p:spPr>
          <a:xfrm rot="0">
            <a:off x="942205" y="5666845"/>
            <a:ext cx="8245043" cy="3312795"/>
          </a:xfrm>
          <a:prstGeom prst="rect">
            <a:avLst/>
          </a:prstGeom>
        </p:spPr>
        <p:txBody>
          <a:bodyPr anchor="t" rtlCol="false" tIns="0" lIns="0" bIns="0" rIns="0">
            <a:spAutoFit/>
          </a:bodyPr>
          <a:lstStyle/>
          <a:p>
            <a:pPr algn="l" marL="388618" indent="-194309" lvl="1">
              <a:lnSpc>
                <a:spcPts val="2699"/>
              </a:lnSpc>
              <a:buFont typeface="Arial"/>
              <a:buChar char="•"/>
            </a:pPr>
            <a:r>
              <a:rPr lang="en-US" b="true" sz="1799" spc="28">
                <a:solidFill>
                  <a:srgbClr val="000000"/>
                </a:solidFill>
                <a:latin typeface="DM Sans Bold"/>
                <a:ea typeface="DM Sans Bold"/>
                <a:cs typeface="DM Sans Bold"/>
                <a:sym typeface="DM Sans Bold"/>
              </a:rPr>
              <a:t>Vali</a:t>
            </a:r>
            <a:r>
              <a:rPr lang="en-US" b="true" sz="1799" spc="28" u="none">
                <a:solidFill>
                  <a:srgbClr val="000000"/>
                </a:solidFill>
                <a:latin typeface="DM Sans Bold"/>
                <a:ea typeface="DM Sans Bold"/>
                <a:cs typeface="DM Sans Bold"/>
                <a:sym typeface="DM Sans Bold"/>
              </a:rPr>
              <a:t>dation Metrics:</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Compression ratio (% data reduction).</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C</a:t>
            </a:r>
            <a:r>
              <a:rPr lang="en-US" sz="1799" spc="28" u="none">
                <a:solidFill>
                  <a:srgbClr val="000000"/>
                </a:solidFill>
                <a:latin typeface="DM Sans"/>
                <a:ea typeface="DM Sans"/>
                <a:cs typeface="DM Sans"/>
                <a:sym typeface="DM Sans"/>
              </a:rPr>
              <a:t>PU cycle consumption and memory footprint on ESP32-S3.</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Energy usage per compression/decompression cycle.</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Overall impact on node lifetime extension (months of operation).</a:t>
            </a:r>
          </a:p>
          <a:p>
            <a:pPr algn="l" marL="388618" indent="-194309" lvl="1">
              <a:lnSpc>
                <a:spcPts val="2699"/>
              </a:lnSpc>
              <a:buFont typeface="Arial"/>
              <a:buChar char="•"/>
            </a:pPr>
            <a:r>
              <a:rPr lang="en-US" b="true" sz="1799" spc="28" u="none">
                <a:solidFill>
                  <a:srgbClr val="000000"/>
                </a:solidFill>
                <a:latin typeface="DM Sans Bold"/>
                <a:ea typeface="DM Sans Bold"/>
                <a:cs typeface="DM Sans Bold"/>
                <a:sym typeface="DM Sans Bold"/>
              </a:rPr>
              <a:t>Methods:</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Benchmarked against baseline (no compression).</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Prototype testing with real sensor datasets (audio, gas, climate).</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Simulation of long-term energy profiles.</a:t>
            </a:r>
          </a:p>
          <a:p>
            <a:pPr algn="l" marL="0" indent="0" lvl="0">
              <a:lnSpc>
                <a:spcPts val="2699"/>
              </a:lnSpc>
            </a:pPr>
          </a:p>
        </p:txBody>
      </p:sp>
      <p:sp>
        <p:nvSpPr>
          <p:cNvPr name="TextBox 5" id="5"/>
          <p:cNvSpPr txBox="true"/>
          <p:nvPr/>
        </p:nvSpPr>
        <p:spPr>
          <a:xfrm rot="0">
            <a:off x="942205" y="1320566"/>
            <a:ext cx="5085104" cy="466725"/>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Key Domains of Specialisation</a:t>
            </a:r>
          </a:p>
        </p:txBody>
      </p:sp>
      <p:sp>
        <p:nvSpPr>
          <p:cNvPr name="TextBox 6" id="6"/>
          <p:cNvSpPr txBox="true"/>
          <p:nvPr/>
        </p:nvSpPr>
        <p:spPr>
          <a:xfrm rot="0">
            <a:off x="942205" y="1911036"/>
            <a:ext cx="8158548" cy="2979420"/>
          </a:xfrm>
          <a:prstGeom prst="rect">
            <a:avLst/>
          </a:prstGeom>
        </p:spPr>
        <p:txBody>
          <a:bodyPr anchor="t" rtlCol="false" tIns="0" lIns="0" bIns="0" rIns="0">
            <a:spAutoFit/>
          </a:bodyPr>
          <a:lstStyle/>
          <a:p>
            <a:pPr algn="l" marL="388618" indent="-194309" lvl="1">
              <a:lnSpc>
                <a:spcPts val="2699"/>
              </a:lnSpc>
              <a:buFont typeface="Arial"/>
              <a:buChar char="•"/>
            </a:pPr>
            <a:r>
              <a:rPr lang="en-US" b="true" sz="1799" spc="28">
                <a:solidFill>
                  <a:srgbClr val="000000"/>
                </a:solidFill>
                <a:latin typeface="DM Sans Bold"/>
                <a:ea typeface="DM Sans Bold"/>
                <a:cs typeface="DM Sans Bold"/>
                <a:sym typeface="DM Sans Bold"/>
              </a:rPr>
              <a:t>Emb</a:t>
            </a:r>
            <a:r>
              <a:rPr lang="en-US" b="true" sz="1799" spc="28" u="none">
                <a:solidFill>
                  <a:srgbClr val="000000"/>
                </a:solidFill>
                <a:latin typeface="DM Sans Bold"/>
                <a:ea typeface="DM Sans Bold"/>
                <a:cs typeface="DM Sans Bold"/>
                <a:sym typeface="DM Sans Bold"/>
              </a:rPr>
              <a:t>edded Systems &amp; Hardware Design</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ESP32-S3 microcontroller integration with BLE and solar-based PSU.</a:t>
            </a:r>
          </a:p>
          <a:p>
            <a:pPr algn="l" marL="388618" indent="-194309" lvl="1">
              <a:lnSpc>
                <a:spcPts val="2699"/>
              </a:lnSpc>
              <a:buFont typeface="Arial"/>
              <a:buChar char="•"/>
            </a:pPr>
            <a:r>
              <a:rPr lang="en-US" b="true" sz="1799" spc="28" u="none">
                <a:solidFill>
                  <a:srgbClr val="000000"/>
                </a:solidFill>
                <a:latin typeface="DM Sans Bold"/>
                <a:ea typeface="DM Sans Bold"/>
                <a:cs typeface="DM Sans Bold"/>
                <a:sym typeface="DM Sans Bold"/>
              </a:rPr>
              <a:t>Computer Systems &amp; Network Engineering</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L</a:t>
            </a:r>
            <a:r>
              <a:rPr lang="en-US" sz="1799" spc="28" u="none">
                <a:solidFill>
                  <a:srgbClr val="000000"/>
                </a:solidFill>
                <a:latin typeface="DM Sans"/>
                <a:ea typeface="DM Sans"/>
                <a:cs typeface="DM Sans"/>
                <a:sym typeface="DM Sans"/>
              </a:rPr>
              <a:t>ow-power wireless protocols, energy management in sensor networks.</a:t>
            </a:r>
          </a:p>
          <a:p>
            <a:pPr algn="l" marL="388618" indent="-194309" lvl="1">
              <a:lnSpc>
                <a:spcPts val="2699"/>
              </a:lnSpc>
              <a:buFont typeface="Arial"/>
              <a:buChar char="•"/>
            </a:pPr>
            <a:r>
              <a:rPr lang="en-US" b="true" sz="1799" spc="28" u="none">
                <a:solidFill>
                  <a:srgbClr val="000000"/>
                </a:solidFill>
                <a:latin typeface="DM Sans Bold"/>
                <a:ea typeface="DM Sans Bold"/>
                <a:cs typeface="DM Sans Bold"/>
                <a:sym typeface="DM Sans Bold"/>
              </a:rPr>
              <a:t>Data Compression / Information Theory</a:t>
            </a:r>
          </a:p>
          <a:p>
            <a:pPr algn="l" marL="777237" indent="-259079" lvl="2">
              <a:lnSpc>
                <a:spcPts val="2699"/>
              </a:lnSpc>
              <a:buFont typeface="Arial"/>
              <a:buChar char="⚬"/>
            </a:pPr>
            <a:r>
              <a:rPr lang="en-US" sz="1799" spc="28" u="none">
                <a:solidFill>
                  <a:srgbClr val="000000"/>
                </a:solidFill>
                <a:latin typeface="DM Sans"/>
                <a:ea typeface="DM Sans"/>
                <a:cs typeface="DM Sans"/>
                <a:sym typeface="DM Sans"/>
              </a:rPr>
              <a:t>E</a:t>
            </a:r>
            <a:r>
              <a:rPr lang="en-US" sz="1799" spc="28" u="none">
                <a:solidFill>
                  <a:srgbClr val="000000"/>
                </a:solidFill>
                <a:latin typeface="DM Sans"/>
                <a:ea typeface="DM Sans"/>
                <a:cs typeface="DM Sans"/>
                <a:sym typeface="DM Sans"/>
              </a:rPr>
              <a:t>ntropy coding for resource-constrained environments.</a:t>
            </a:r>
          </a:p>
          <a:p>
            <a:pPr algn="l" marL="0" indent="0" lvl="0">
              <a:lnSpc>
                <a:spcPts val="2699"/>
              </a:lnSpc>
            </a:pPr>
          </a:p>
        </p:txBody>
      </p:sp>
      <p:sp>
        <p:nvSpPr>
          <p:cNvPr name="TextBox 7" id="7"/>
          <p:cNvSpPr txBox="true"/>
          <p:nvPr/>
        </p:nvSpPr>
        <p:spPr>
          <a:xfrm rot="0">
            <a:off x="10086205" y="1320566"/>
            <a:ext cx="5085104" cy="466725"/>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Latest Technologies Utilised</a:t>
            </a:r>
          </a:p>
        </p:txBody>
      </p:sp>
      <p:sp>
        <p:nvSpPr>
          <p:cNvPr name="TextBox 8" id="8"/>
          <p:cNvSpPr txBox="true"/>
          <p:nvPr/>
        </p:nvSpPr>
        <p:spPr>
          <a:xfrm rot="0">
            <a:off x="10086205" y="1911036"/>
            <a:ext cx="7259591" cy="1645920"/>
          </a:xfrm>
          <a:prstGeom prst="rect">
            <a:avLst/>
          </a:prstGeom>
        </p:spPr>
        <p:txBody>
          <a:bodyPr anchor="t" rtlCol="false" tIns="0" lIns="0" bIns="0" rIns="0">
            <a:spAutoFit/>
          </a:bodyPr>
          <a:lstStyle/>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ESP32-S3 microcontroller with BLE and SPIFFS storage.</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BLE</a:t>
            </a:r>
            <a:r>
              <a:rPr lang="en-US" sz="1799" spc="28" u="none">
                <a:solidFill>
                  <a:srgbClr val="000000"/>
                </a:solidFill>
                <a:latin typeface="DM Sans"/>
                <a:ea typeface="DM Sans"/>
                <a:cs typeface="DM Sans"/>
                <a:sym typeface="DM Sans"/>
              </a:rPr>
              <a:t> beaconing for low-power UAV detection.</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Solar + battery hybrid PSU for self-sustaining energy.</a:t>
            </a:r>
          </a:p>
          <a:p>
            <a:pPr algn="l" marL="388618" indent="-194309" lvl="1">
              <a:lnSpc>
                <a:spcPts val="2699"/>
              </a:lnSpc>
              <a:buFont typeface="Arial"/>
              <a:buChar char="•"/>
            </a:pPr>
            <a:r>
              <a:rPr lang="en-US" sz="1799" spc="28" u="none">
                <a:solidFill>
                  <a:srgbClr val="000000"/>
                </a:solidFill>
                <a:latin typeface="DM Sans"/>
                <a:ea typeface="DM Sans"/>
                <a:cs typeface="DM Sans"/>
                <a:sym typeface="DM Sans"/>
              </a:rPr>
              <a:t>En</a:t>
            </a:r>
            <a:r>
              <a:rPr lang="en-US" sz="1799" spc="28" u="none">
                <a:solidFill>
                  <a:srgbClr val="000000"/>
                </a:solidFill>
                <a:latin typeface="DM Sans"/>
                <a:ea typeface="DM Sans"/>
                <a:cs typeface="DM Sans"/>
                <a:sym typeface="DM Sans"/>
              </a:rPr>
              <a:t>tropy-based compression implemented in embedded C.</a:t>
            </a:r>
          </a:p>
          <a:p>
            <a:pPr algn="l" marL="0" indent="0" lvl="0">
              <a:lnSpc>
                <a:spcPts val="2699"/>
              </a:lnSpc>
            </a:pPr>
          </a:p>
        </p:txBody>
      </p:sp>
      <p:sp>
        <p:nvSpPr>
          <p:cNvPr name="TextBox 9" id="9"/>
          <p:cNvSpPr txBox="true"/>
          <p:nvPr/>
        </p:nvSpPr>
        <p:spPr>
          <a:xfrm rot="0">
            <a:off x="942205" y="5076375"/>
            <a:ext cx="5343428" cy="466725"/>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How to Evaluate Success</a:t>
            </a:r>
          </a:p>
        </p:txBody>
      </p:sp>
      <p:sp>
        <p:nvSpPr>
          <p:cNvPr name="TextBox 10" id="10"/>
          <p:cNvSpPr txBox="true"/>
          <p:nvPr/>
        </p:nvSpPr>
        <p:spPr>
          <a:xfrm rot="0">
            <a:off x="10086205" y="5076375"/>
            <a:ext cx="6608439" cy="466725"/>
          </a:xfrm>
          <a:prstGeom prst="rect">
            <a:avLst/>
          </a:prstGeom>
        </p:spPr>
        <p:txBody>
          <a:bodyPr anchor="t" rtlCol="false" tIns="0" lIns="0" bIns="0" rIns="0">
            <a:spAutoFit/>
          </a:bodyPr>
          <a:lstStyle/>
          <a:p>
            <a:pPr algn="l">
              <a:lnSpc>
                <a:spcPts val="3749"/>
              </a:lnSpc>
            </a:pPr>
            <a:r>
              <a:rPr lang="en-US" sz="2499" b="true">
                <a:solidFill>
                  <a:srgbClr val="1C2120"/>
                </a:solidFill>
                <a:latin typeface="Poppins Bold"/>
                <a:ea typeface="Poppins Bold"/>
                <a:cs typeface="Poppins Bold"/>
                <a:sym typeface="Poppins Bold"/>
              </a:rPr>
              <a:t>Data Availability and Ethical Clearance</a:t>
            </a:r>
          </a:p>
        </p:txBody>
      </p:sp>
      <p:grpSp>
        <p:nvGrpSpPr>
          <p:cNvPr name="Group 11" id="11"/>
          <p:cNvGrpSpPr/>
          <p:nvPr/>
        </p:nvGrpSpPr>
        <p:grpSpPr>
          <a:xfrm rot="0">
            <a:off x="1028700" y="9260810"/>
            <a:ext cx="16230600" cy="582575"/>
            <a:chOff x="0" y="0"/>
            <a:chExt cx="4274726" cy="153435"/>
          </a:xfrm>
        </p:grpSpPr>
        <p:sp>
          <p:nvSpPr>
            <p:cNvPr name="Freeform 12" id="12"/>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13" id="13"/>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IT22360496 | WICKRAMA ARACHCHI D R | 25-26J-010</a:t>
              </a:r>
            </a:p>
          </p:txBody>
        </p:sp>
      </p:grpSp>
      <p:grpSp>
        <p:nvGrpSpPr>
          <p:cNvPr name="Group 14" id="14"/>
          <p:cNvGrpSpPr/>
          <p:nvPr/>
        </p:nvGrpSpPr>
        <p:grpSpPr>
          <a:xfrm rot="0">
            <a:off x="1028700" y="446125"/>
            <a:ext cx="16230600" cy="582575"/>
            <a:chOff x="0" y="0"/>
            <a:chExt cx="4274726" cy="153435"/>
          </a:xfrm>
        </p:grpSpPr>
        <p:sp>
          <p:nvSpPr>
            <p:cNvPr name="Freeform 15" id="15"/>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16" id="16"/>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AUTONOMOUS MULTI-SENSOR ENVIRONMENTAL MONITORING NODE</a:t>
              </a:r>
            </a:p>
          </p:txBody>
        </p:sp>
      </p:grpSp>
    </p:spTree>
  </p:cSld>
  <p:clrMapOvr>
    <a:masterClrMapping/>
  </p:clrMapOvr>
  <p:transition spd="fast">
    <p:circl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46125"/>
            <a:ext cx="16230600" cy="582575"/>
            <a:chOff x="0" y="0"/>
            <a:chExt cx="4274726" cy="153435"/>
          </a:xfrm>
        </p:grpSpPr>
        <p:sp>
          <p:nvSpPr>
            <p:cNvPr name="Freeform 3" id="3"/>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4" id="4"/>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AUTONOMOUS MULTI-SENSOR ENVIRONMENTAL MONITORING NODE</a:t>
              </a:r>
            </a:p>
          </p:txBody>
        </p:sp>
      </p:grpSp>
      <p:grpSp>
        <p:nvGrpSpPr>
          <p:cNvPr name="Group 5" id="5"/>
          <p:cNvGrpSpPr/>
          <p:nvPr/>
        </p:nvGrpSpPr>
        <p:grpSpPr>
          <a:xfrm rot="0">
            <a:off x="1028700" y="9260810"/>
            <a:ext cx="16230600" cy="582575"/>
            <a:chOff x="0" y="0"/>
            <a:chExt cx="4274726" cy="153435"/>
          </a:xfrm>
        </p:grpSpPr>
        <p:sp>
          <p:nvSpPr>
            <p:cNvPr name="Freeform 6" id="6"/>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7" id="7"/>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IT22360496 | WICKRAMA ARACHCHI D R | 25-26J-010</a:t>
              </a:r>
            </a:p>
          </p:txBody>
        </p:sp>
      </p:grpSp>
      <p:sp>
        <p:nvSpPr>
          <p:cNvPr name="Freeform 8" id="8"/>
          <p:cNvSpPr/>
          <p:nvPr/>
        </p:nvSpPr>
        <p:spPr>
          <a:xfrm flipH="false" flipV="false" rot="0">
            <a:off x="2759868" y="1501759"/>
            <a:ext cx="12768264" cy="7283482"/>
          </a:xfrm>
          <a:custGeom>
            <a:avLst/>
            <a:gdLst/>
            <a:ahLst/>
            <a:cxnLst/>
            <a:rect r="r" b="b" t="t" l="l"/>
            <a:pathLst>
              <a:path h="7283482" w="12768264">
                <a:moveTo>
                  <a:pt x="0" y="0"/>
                </a:moveTo>
                <a:lnTo>
                  <a:pt x="12768264" y="0"/>
                </a:lnTo>
                <a:lnTo>
                  <a:pt x="12768264" y="7283482"/>
                </a:lnTo>
                <a:lnTo>
                  <a:pt x="0" y="7283482"/>
                </a:lnTo>
                <a:lnTo>
                  <a:pt x="0" y="0"/>
                </a:lnTo>
                <a:close/>
              </a:path>
            </a:pathLst>
          </a:custGeom>
          <a:blipFill>
            <a:blip r:embed="rId2"/>
            <a:stretch>
              <a:fillRect l="0" t="0" r="-27116" b="0"/>
            </a:stretch>
          </a:blipFill>
        </p:spPr>
      </p:sp>
    </p:spTree>
  </p:cSld>
  <p:clrMapOvr>
    <a:masterClrMapping/>
  </p:clrMapOvr>
  <p:transition spd="fast">
    <p:cover dir="l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35957" y="8614"/>
            <a:ext cx="12052043" cy="10287000"/>
            <a:chOff x="0" y="0"/>
            <a:chExt cx="2061749" cy="1759802"/>
          </a:xfrm>
        </p:grpSpPr>
        <p:sp>
          <p:nvSpPr>
            <p:cNvPr name="Freeform 3" id="3"/>
            <p:cNvSpPr/>
            <p:nvPr/>
          </p:nvSpPr>
          <p:spPr>
            <a:xfrm flipH="false" flipV="false" rot="0">
              <a:off x="0" y="0"/>
              <a:ext cx="2061749" cy="1759802"/>
            </a:xfrm>
            <a:custGeom>
              <a:avLst/>
              <a:gdLst/>
              <a:ahLst/>
              <a:cxnLst/>
              <a:rect r="r" b="b" t="t" l="l"/>
              <a:pathLst>
                <a:path h="1759802" w="2061749">
                  <a:moveTo>
                    <a:pt x="0" y="0"/>
                  </a:moveTo>
                  <a:lnTo>
                    <a:pt x="2061749" y="0"/>
                  </a:lnTo>
                  <a:lnTo>
                    <a:pt x="2061749" y="1759802"/>
                  </a:lnTo>
                  <a:lnTo>
                    <a:pt x="0" y="1759802"/>
                  </a:lnTo>
                  <a:close/>
                </a:path>
              </a:pathLst>
            </a:custGeom>
            <a:solidFill>
              <a:srgbClr val="AAD7D4"/>
            </a:solidFill>
          </p:spPr>
        </p:sp>
        <p:sp>
          <p:nvSpPr>
            <p:cNvPr name="TextBox 4" id="4"/>
            <p:cNvSpPr txBox="true"/>
            <p:nvPr/>
          </p:nvSpPr>
          <p:spPr>
            <a:xfrm>
              <a:off x="0" y="-38100"/>
              <a:ext cx="2061749" cy="179790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750249" y="2632633"/>
            <a:ext cx="1023460" cy="1023460"/>
          </a:xfrm>
          <a:custGeom>
            <a:avLst/>
            <a:gdLst/>
            <a:ahLst/>
            <a:cxnLst/>
            <a:rect r="r" b="b" t="t" l="l"/>
            <a:pathLst>
              <a:path h="1023460" w="1023460">
                <a:moveTo>
                  <a:pt x="0" y="0"/>
                </a:moveTo>
                <a:lnTo>
                  <a:pt x="1023460" y="0"/>
                </a:lnTo>
                <a:lnTo>
                  <a:pt x="1023460" y="1023460"/>
                </a:lnTo>
                <a:lnTo>
                  <a:pt x="0" y="1023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8614"/>
            <a:ext cx="6396445" cy="10295614"/>
          </a:xfrm>
          <a:custGeom>
            <a:avLst/>
            <a:gdLst/>
            <a:ahLst/>
            <a:cxnLst/>
            <a:rect r="r" b="b" t="t" l="l"/>
            <a:pathLst>
              <a:path h="10295614" w="6396445">
                <a:moveTo>
                  <a:pt x="0" y="0"/>
                </a:moveTo>
                <a:lnTo>
                  <a:pt x="6396445" y="0"/>
                </a:lnTo>
                <a:lnTo>
                  <a:pt x="6396445" y="10295614"/>
                </a:lnTo>
                <a:lnTo>
                  <a:pt x="0" y="10295614"/>
                </a:lnTo>
                <a:lnTo>
                  <a:pt x="0" y="0"/>
                </a:lnTo>
                <a:close/>
              </a:path>
            </a:pathLst>
          </a:custGeom>
          <a:blipFill>
            <a:blip r:embed="rId4"/>
            <a:stretch>
              <a:fillRect l="-90704" t="0" r="-50884" b="0"/>
            </a:stretch>
          </a:blipFill>
        </p:spPr>
      </p:sp>
      <p:grpSp>
        <p:nvGrpSpPr>
          <p:cNvPr name="Group 7" id="7"/>
          <p:cNvGrpSpPr/>
          <p:nvPr/>
        </p:nvGrpSpPr>
        <p:grpSpPr>
          <a:xfrm rot="0">
            <a:off x="0" y="-314584"/>
            <a:ext cx="6396445" cy="10601584"/>
            <a:chOff x="0" y="0"/>
            <a:chExt cx="1684660" cy="2792187"/>
          </a:xfrm>
        </p:grpSpPr>
        <p:sp>
          <p:nvSpPr>
            <p:cNvPr name="Freeform 8" id="8"/>
            <p:cNvSpPr/>
            <p:nvPr/>
          </p:nvSpPr>
          <p:spPr>
            <a:xfrm flipH="false" flipV="false" rot="0">
              <a:off x="0" y="0"/>
              <a:ext cx="1684660" cy="2792187"/>
            </a:xfrm>
            <a:custGeom>
              <a:avLst/>
              <a:gdLst/>
              <a:ahLst/>
              <a:cxnLst/>
              <a:rect r="r" b="b" t="t" l="l"/>
              <a:pathLst>
                <a:path h="2792187" w="1684660">
                  <a:moveTo>
                    <a:pt x="0" y="0"/>
                  </a:moveTo>
                  <a:lnTo>
                    <a:pt x="1684660" y="0"/>
                  </a:lnTo>
                  <a:lnTo>
                    <a:pt x="1684660" y="2792187"/>
                  </a:lnTo>
                  <a:lnTo>
                    <a:pt x="0" y="2792187"/>
                  </a:lnTo>
                  <a:close/>
                </a:path>
              </a:pathLst>
            </a:custGeom>
            <a:solidFill>
              <a:srgbClr val="AAD7D4">
                <a:alpha val="55686"/>
              </a:srgbClr>
            </a:solidFill>
          </p:spPr>
        </p:sp>
        <p:sp>
          <p:nvSpPr>
            <p:cNvPr name="TextBox 9" id="9"/>
            <p:cNvSpPr txBox="true"/>
            <p:nvPr/>
          </p:nvSpPr>
          <p:spPr>
            <a:xfrm>
              <a:off x="0" y="-38100"/>
              <a:ext cx="1684660" cy="283028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28700" y="9260810"/>
            <a:ext cx="16230600" cy="582575"/>
            <a:chOff x="0" y="0"/>
            <a:chExt cx="4274726" cy="153435"/>
          </a:xfrm>
        </p:grpSpPr>
        <p:sp>
          <p:nvSpPr>
            <p:cNvPr name="Freeform 11" id="11"/>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12" id="12"/>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IT22360496 | WICKRAMA ARACHCHI D R | 25-26J-010</a:t>
              </a:r>
            </a:p>
          </p:txBody>
        </p:sp>
      </p:grpSp>
      <p:grpSp>
        <p:nvGrpSpPr>
          <p:cNvPr name="Group 13" id="13"/>
          <p:cNvGrpSpPr/>
          <p:nvPr/>
        </p:nvGrpSpPr>
        <p:grpSpPr>
          <a:xfrm rot="0">
            <a:off x="1028700" y="446125"/>
            <a:ext cx="16230600" cy="582575"/>
            <a:chOff x="0" y="0"/>
            <a:chExt cx="4274726" cy="153435"/>
          </a:xfrm>
        </p:grpSpPr>
        <p:sp>
          <p:nvSpPr>
            <p:cNvPr name="Freeform 14" id="14"/>
            <p:cNvSpPr/>
            <p:nvPr/>
          </p:nvSpPr>
          <p:spPr>
            <a:xfrm flipH="false" flipV="false" rot="0">
              <a:off x="0" y="0"/>
              <a:ext cx="4274726" cy="153435"/>
            </a:xfrm>
            <a:custGeom>
              <a:avLst/>
              <a:gdLst/>
              <a:ahLst/>
              <a:cxnLst/>
              <a:rect r="r" b="b" t="t" l="l"/>
              <a:pathLst>
                <a:path h="153435" w="4274726">
                  <a:moveTo>
                    <a:pt x="24327" y="0"/>
                  </a:moveTo>
                  <a:lnTo>
                    <a:pt x="4250399" y="0"/>
                  </a:lnTo>
                  <a:cubicBezTo>
                    <a:pt x="4263834" y="0"/>
                    <a:pt x="4274726" y="10891"/>
                    <a:pt x="4274726" y="24327"/>
                  </a:cubicBezTo>
                  <a:lnTo>
                    <a:pt x="4274726" y="129108"/>
                  </a:lnTo>
                  <a:cubicBezTo>
                    <a:pt x="4274726" y="135560"/>
                    <a:pt x="4272163" y="141748"/>
                    <a:pt x="4267601" y="146310"/>
                  </a:cubicBezTo>
                  <a:cubicBezTo>
                    <a:pt x="4263039" y="150872"/>
                    <a:pt x="4256851" y="153435"/>
                    <a:pt x="4250399" y="153435"/>
                  </a:cubicBezTo>
                  <a:lnTo>
                    <a:pt x="24327" y="153435"/>
                  </a:lnTo>
                  <a:cubicBezTo>
                    <a:pt x="10891" y="153435"/>
                    <a:pt x="0" y="142544"/>
                    <a:pt x="0" y="129108"/>
                  </a:cubicBezTo>
                  <a:lnTo>
                    <a:pt x="0" y="24327"/>
                  </a:lnTo>
                  <a:cubicBezTo>
                    <a:pt x="0" y="10891"/>
                    <a:pt x="10891" y="0"/>
                    <a:pt x="24327" y="0"/>
                  </a:cubicBezTo>
                  <a:close/>
                </a:path>
              </a:pathLst>
            </a:custGeom>
            <a:solidFill>
              <a:srgbClr val="BEC0BF"/>
            </a:solidFill>
          </p:spPr>
        </p:sp>
        <p:sp>
          <p:nvSpPr>
            <p:cNvPr name="TextBox 15" id="15"/>
            <p:cNvSpPr txBox="true"/>
            <p:nvPr/>
          </p:nvSpPr>
          <p:spPr>
            <a:xfrm>
              <a:off x="0" y="-38100"/>
              <a:ext cx="4274726" cy="191535"/>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AUTONOMOUS MULTI-SENSOR ENVIRONMENTAL MONITORING NODE</a:t>
              </a:r>
            </a:p>
          </p:txBody>
        </p:sp>
      </p:grpSp>
      <p:sp>
        <p:nvSpPr>
          <p:cNvPr name="TextBox 16" id="16"/>
          <p:cNvSpPr txBox="true"/>
          <p:nvPr/>
        </p:nvSpPr>
        <p:spPr>
          <a:xfrm rot="0">
            <a:off x="8004396" y="5027113"/>
            <a:ext cx="8515166" cy="2312670"/>
          </a:xfrm>
          <a:prstGeom prst="rect">
            <a:avLst/>
          </a:prstGeom>
        </p:spPr>
        <p:txBody>
          <a:bodyPr anchor="t" rtlCol="false" tIns="0" lIns="0" bIns="0" rIns="0">
            <a:spAutoFit/>
          </a:bodyPr>
          <a:lstStyle/>
          <a:p>
            <a:pPr algn="l" marL="388618" indent="-194309" lvl="1">
              <a:lnSpc>
                <a:spcPts val="2699"/>
              </a:lnSpc>
              <a:buFont typeface="Arial"/>
              <a:buChar char="•"/>
            </a:pPr>
            <a:r>
              <a:rPr lang="en-US" sz="1799" spc="28">
                <a:solidFill>
                  <a:srgbClr val="1C2120"/>
                </a:solidFill>
                <a:latin typeface="DM Sans"/>
                <a:ea typeface="DM Sans"/>
                <a:cs typeface="DM Sans"/>
                <a:sym typeface="DM Sans"/>
              </a:rPr>
              <a:t>Deployed in rem</a:t>
            </a:r>
            <a:r>
              <a:rPr lang="en-US" sz="1799" spc="28" u="none">
                <a:solidFill>
                  <a:srgbClr val="1C2120"/>
                </a:solidFill>
                <a:latin typeface="DM Sans"/>
                <a:ea typeface="DM Sans"/>
                <a:cs typeface="DM Sans"/>
                <a:sym typeface="DM Sans"/>
              </a:rPr>
              <a:t>ote disconnected zones (wildlife reserves, disaster areas).</a:t>
            </a:r>
          </a:p>
          <a:p>
            <a:pPr algn="l" marL="388618" indent="-194309" lvl="1">
              <a:lnSpc>
                <a:spcPts val="2699"/>
              </a:lnSpc>
              <a:buFont typeface="Arial"/>
              <a:buChar char="•"/>
            </a:pPr>
            <a:r>
              <a:rPr lang="en-US" sz="1799" spc="28" u="none">
                <a:solidFill>
                  <a:srgbClr val="1C2120"/>
                </a:solidFill>
                <a:latin typeface="DM Sans"/>
                <a:ea typeface="DM Sans"/>
                <a:cs typeface="DM Sans"/>
                <a:sym typeface="DM Sans"/>
              </a:rPr>
              <a:t>A</a:t>
            </a:r>
            <a:r>
              <a:rPr lang="en-US" sz="1799" spc="28" u="none">
                <a:solidFill>
                  <a:srgbClr val="1C2120"/>
                </a:solidFill>
                <a:latin typeface="DM Sans"/>
                <a:ea typeface="DM Sans"/>
                <a:cs typeface="DM Sans"/>
                <a:sym typeface="DM Sans"/>
              </a:rPr>
              <a:t> UAV passes periodically, wakes up nodes via BLE beacon, and collects compressed data.</a:t>
            </a:r>
          </a:p>
          <a:p>
            <a:pPr algn="l" marL="388618" indent="-194309" lvl="1">
              <a:lnSpc>
                <a:spcPts val="2699"/>
              </a:lnSpc>
              <a:buFont typeface="Arial"/>
              <a:buChar char="•"/>
            </a:pPr>
            <a:r>
              <a:rPr lang="en-US" sz="1799" spc="28" u="none">
                <a:solidFill>
                  <a:srgbClr val="1C2120"/>
                </a:solidFill>
                <a:latin typeface="DM Sans"/>
                <a:ea typeface="DM Sans"/>
                <a:cs typeface="DM Sans"/>
                <a:sym typeface="DM Sans"/>
              </a:rPr>
              <a:t>PME ensures nodes autonomously survive &gt;12 months by adjusting modes based on battery levels.</a:t>
            </a:r>
          </a:p>
          <a:p>
            <a:pPr algn="l" marL="388618" indent="-194309" lvl="1">
              <a:lnSpc>
                <a:spcPts val="2699"/>
              </a:lnSpc>
              <a:buFont typeface="Arial"/>
              <a:buChar char="•"/>
            </a:pPr>
            <a:r>
              <a:rPr lang="en-US" sz="1799" spc="28" u="none">
                <a:solidFill>
                  <a:srgbClr val="1C2120"/>
                </a:solidFill>
                <a:latin typeface="DM Sans"/>
                <a:ea typeface="DM Sans"/>
                <a:cs typeface="DM Sans"/>
                <a:sym typeface="DM Sans"/>
              </a:rPr>
              <a:t>Researchers and operators receive reliable, compressed sensor data through the UAV → base station pipeline.</a:t>
            </a:r>
          </a:p>
        </p:txBody>
      </p:sp>
      <p:sp>
        <p:nvSpPr>
          <p:cNvPr name="TextBox 17" id="17"/>
          <p:cNvSpPr txBox="true"/>
          <p:nvPr/>
        </p:nvSpPr>
        <p:spPr>
          <a:xfrm rot="0">
            <a:off x="7062687" y="4188913"/>
            <a:ext cx="10398583" cy="361950"/>
          </a:xfrm>
          <a:prstGeom prst="rect">
            <a:avLst/>
          </a:prstGeom>
        </p:spPr>
        <p:txBody>
          <a:bodyPr anchor="t" rtlCol="false" tIns="0" lIns="0" bIns="0" rIns="0">
            <a:spAutoFit/>
          </a:bodyPr>
          <a:lstStyle/>
          <a:p>
            <a:pPr algn="ctr">
              <a:lnSpc>
                <a:spcPts val="2699"/>
              </a:lnSpc>
            </a:pPr>
            <a:r>
              <a:rPr lang="en-US" b="true" sz="2499">
                <a:solidFill>
                  <a:srgbClr val="1C2120"/>
                </a:solidFill>
                <a:latin typeface="Poppins Bold"/>
                <a:ea typeface="Poppins Bold"/>
                <a:cs typeface="Poppins Bold"/>
                <a:sym typeface="Poppins Bold"/>
              </a:rPr>
              <a:t>Real-World Usage Scenario</a:t>
            </a:r>
          </a:p>
        </p:txBody>
      </p:sp>
    </p:spTree>
  </p:cSld>
  <p:clrMapOvr>
    <a:masterClrMapping/>
  </p:clrMapOvr>
  <p:transition spd="slow">
    <p:cover di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AD7D4"/>
        </a:solidFill>
      </p:bgPr>
    </p:bg>
    <p:spTree>
      <p:nvGrpSpPr>
        <p:cNvPr id="1" name=""/>
        <p:cNvGrpSpPr/>
        <p:nvPr/>
      </p:nvGrpSpPr>
      <p:grpSpPr>
        <a:xfrm>
          <a:off x="0" y="0"/>
          <a:ext cx="0" cy="0"/>
          <a:chOff x="0" y="0"/>
          <a:chExt cx="0" cy="0"/>
        </a:xfrm>
      </p:grpSpPr>
      <p:sp>
        <p:nvSpPr>
          <p:cNvPr name="Freeform 2" id="2"/>
          <p:cNvSpPr/>
          <p:nvPr/>
        </p:nvSpPr>
        <p:spPr>
          <a:xfrm flipH="false" flipV="false" rot="0">
            <a:off x="15105983" y="-9525"/>
            <a:ext cx="3182017" cy="2824040"/>
          </a:xfrm>
          <a:custGeom>
            <a:avLst/>
            <a:gdLst/>
            <a:ahLst/>
            <a:cxnLst/>
            <a:rect r="r" b="b" t="t" l="l"/>
            <a:pathLst>
              <a:path h="2824040" w="3182017">
                <a:moveTo>
                  <a:pt x="0" y="0"/>
                </a:moveTo>
                <a:lnTo>
                  <a:pt x="3182017" y="0"/>
                </a:lnTo>
                <a:lnTo>
                  <a:pt x="3182017" y="2824040"/>
                </a:lnTo>
                <a:lnTo>
                  <a:pt x="0" y="2824040"/>
                </a:lnTo>
                <a:lnTo>
                  <a:pt x="0" y="0"/>
                </a:lnTo>
                <a:close/>
              </a:path>
            </a:pathLst>
          </a:custGeom>
          <a:blipFill>
            <a:blip r:embed="rId2"/>
            <a:stretch>
              <a:fillRect l="0" t="0" r="0" b="0"/>
            </a:stretch>
          </a:blipFill>
        </p:spPr>
      </p:sp>
      <p:grpSp>
        <p:nvGrpSpPr>
          <p:cNvPr name="Group 3" id="3"/>
          <p:cNvGrpSpPr/>
          <p:nvPr/>
        </p:nvGrpSpPr>
        <p:grpSpPr>
          <a:xfrm rot="0">
            <a:off x="4017417" y="6254510"/>
            <a:ext cx="10253167" cy="520439"/>
            <a:chOff x="0" y="0"/>
            <a:chExt cx="2700423" cy="137070"/>
          </a:xfrm>
        </p:grpSpPr>
        <p:sp>
          <p:nvSpPr>
            <p:cNvPr name="Freeform 4" id="4"/>
            <p:cNvSpPr/>
            <p:nvPr/>
          </p:nvSpPr>
          <p:spPr>
            <a:xfrm flipH="false" flipV="false" rot="0">
              <a:off x="0" y="0"/>
              <a:ext cx="2700423" cy="137070"/>
            </a:xfrm>
            <a:custGeom>
              <a:avLst/>
              <a:gdLst/>
              <a:ahLst/>
              <a:cxnLst/>
              <a:rect r="r" b="b" t="t" l="l"/>
              <a:pathLst>
                <a:path h="137070" w="2700423">
                  <a:moveTo>
                    <a:pt x="0" y="0"/>
                  </a:moveTo>
                  <a:lnTo>
                    <a:pt x="2700423" y="0"/>
                  </a:lnTo>
                  <a:lnTo>
                    <a:pt x="2700423" y="137070"/>
                  </a:lnTo>
                  <a:lnTo>
                    <a:pt x="0" y="137070"/>
                  </a:lnTo>
                  <a:close/>
                </a:path>
              </a:pathLst>
            </a:custGeom>
            <a:solidFill>
              <a:srgbClr val="AAD7D4"/>
            </a:solidFill>
            <a:ln w="28575" cap="sq">
              <a:solidFill>
                <a:srgbClr val="1C2120"/>
              </a:solidFill>
              <a:prstDash val="solid"/>
              <a:miter/>
            </a:ln>
          </p:spPr>
        </p:sp>
        <p:sp>
          <p:nvSpPr>
            <p:cNvPr name="TextBox 5" id="5"/>
            <p:cNvSpPr txBox="true"/>
            <p:nvPr/>
          </p:nvSpPr>
          <p:spPr>
            <a:xfrm>
              <a:off x="0" y="-38100"/>
              <a:ext cx="2700423" cy="17517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17417" y="6292610"/>
            <a:ext cx="10253167" cy="482339"/>
          </a:xfrm>
          <a:prstGeom prst="rect">
            <a:avLst/>
          </a:prstGeom>
        </p:spPr>
        <p:txBody>
          <a:bodyPr anchor="t" rtlCol="false" tIns="0" lIns="0" bIns="0" rIns="0">
            <a:spAutoFit/>
          </a:bodyPr>
          <a:lstStyle/>
          <a:p>
            <a:pPr algn="ctr">
              <a:lnSpc>
                <a:spcPts val="3445"/>
              </a:lnSpc>
            </a:pPr>
            <a:r>
              <a:rPr lang="en-US" sz="3445" spc="-68">
                <a:solidFill>
                  <a:srgbClr val="1C2120"/>
                </a:solidFill>
                <a:latin typeface="Poppins"/>
                <a:ea typeface="Poppins"/>
                <a:cs typeface="Poppins"/>
                <a:sym typeface="Poppins"/>
              </a:rPr>
              <a:t>COMPUTER SYSTEMS AND NETWORK ENGINEERING</a:t>
            </a:r>
          </a:p>
        </p:txBody>
      </p:sp>
      <p:sp>
        <p:nvSpPr>
          <p:cNvPr name="TextBox 7" id="7"/>
          <p:cNvSpPr txBox="true"/>
          <p:nvPr/>
        </p:nvSpPr>
        <p:spPr>
          <a:xfrm rot="0">
            <a:off x="3182017" y="3717093"/>
            <a:ext cx="11923966" cy="2122551"/>
          </a:xfrm>
          <a:prstGeom prst="rect">
            <a:avLst/>
          </a:prstGeom>
        </p:spPr>
        <p:txBody>
          <a:bodyPr anchor="t" rtlCol="false" tIns="0" lIns="0" bIns="0" rIns="0">
            <a:spAutoFit/>
          </a:bodyPr>
          <a:lstStyle/>
          <a:p>
            <a:pPr algn="ctr">
              <a:lnSpc>
                <a:spcPts val="5306"/>
              </a:lnSpc>
            </a:pPr>
            <a:r>
              <a:rPr lang="en-US" b="true" sz="6099">
                <a:solidFill>
                  <a:srgbClr val="1C2120"/>
                </a:solidFill>
                <a:latin typeface="Poppins Bold"/>
                <a:ea typeface="Poppins Bold"/>
                <a:cs typeface="Poppins Bold"/>
                <a:sym typeface="Poppins Bold"/>
              </a:rPr>
              <a:t>AUTONOMOUS CLUSTER FORMATION AND CLUSTER HEAD SELECTION SYSTEM</a:t>
            </a:r>
          </a:p>
        </p:txBody>
      </p:sp>
    </p:spTree>
  </p:cSld>
  <p:clrMapOvr>
    <a:masterClrMapping/>
  </p:clrMapOvr>
  <p:transition spd="fast">
    <p:cover dir="l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C20DB7DB36DD49BC8150064CF95DD9" ma:contentTypeVersion="13" ma:contentTypeDescription="Create a new document." ma:contentTypeScope="" ma:versionID="550c4f938508304d96ee8923cc022600">
  <xsd:schema xmlns:xsd="http://www.w3.org/2001/XMLSchema" xmlns:xs="http://www.w3.org/2001/XMLSchema" xmlns:p="http://schemas.microsoft.com/office/2006/metadata/properties" xmlns:ns2="b315195e-671e-423b-bef2-4f1205612242" xmlns:ns3="db72c12f-87a4-44ab-bbc5-4cc8306b158a" targetNamespace="http://schemas.microsoft.com/office/2006/metadata/properties" ma:root="true" ma:fieldsID="578884b52fd4f9d1b61924ef77b1223d" ns2:_="" ns3:_="">
    <xsd:import namespace="b315195e-671e-423b-bef2-4f120561224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15195e-671e-423b-bef2-4f12056122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descriptio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BillingMetadata" ma:index="19" nillable="true" ma:displayName="MediaServiceBillingMetadata" ma:hidden="true" ma:internalName="MediaServiceBillingMetadata" ma:readOnly="true">
      <xsd:simpleType>
        <xsd:restriction base="dms:Note"/>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315195e-671e-423b-bef2-4f120561224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8689655A-A4C9-495F-8970-E5EB6EC00B2C}"/>
</file>

<file path=customXml/itemProps2.xml><?xml version="1.0" encoding="utf-8"?>
<ds:datastoreItem xmlns:ds="http://schemas.openxmlformats.org/officeDocument/2006/customXml" ds:itemID="{E909CA76-5248-474F-BCC9-FBC9D9823996}"/>
</file>

<file path=customXml/itemProps3.xml><?xml version="1.0" encoding="utf-8"?>
<ds:datastoreItem xmlns:ds="http://schemas.openxmlformats.org/officeDocument/2006/customXml" ds:itemID="{469D5885-F56A-443D-86B5-7599C032FB81}"/>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cp:revision>1</cp:revision>
  <dcterms:created xsi:type="dcterms:W3CDTF">2006-08-16T00:00:00Z</dcterms:created>
  <dcterms:modified xsi:type="dcterms:W3CDTF">2011-08-01T06:04:30Z</dcterms:modified>
  <dc:identifier>DAGx2TGMHck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0x0101008DC20DB7DB36DD49BC8150064CF95DD9</vt:lpwstr>
  </property>
</Properties>
</file>